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58" r:id="rId4"/>
    <p:sldId id="266" r:id="rId5"/>
    <p:sldId id="269" r:id="rId6"/>
    <p:sldId id="26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custDataLst>
    <p:tags r:id="rId16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A99C7-45D4-47AD-9136-113365BE5C5F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31E42-243E-4C38-83E3-210129C3F9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9001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4E237-93BB-4448-BA22-9861A6F3CE7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500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4E237-93BB-4448-BA22-9861A6F3CE7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326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4E237-93BB-4448-BA22-9861A6F3CE7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147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4E237-93BB-4448-BA22-9861A6F3CE7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70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4E237-93BB-4448-BA22-9861A6F3CE7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353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639B-97F7-4AB6-B5F2-F7426F39C394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E9705-B0C3-499C-B33E-E4AABA02B26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41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639B-97F7-4AB6-B5F2-F7426F39C394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E9705-B0C3-499C-B33E-E4AABA02B26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303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639B-97F7-4AB6-B5F2-F7426F39C394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E9705-B0C3-499C-B33E-E4AABA02B26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6858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6335713" y="512764"/>
            <a:ext cx="5856287" cy="5609226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 baseline="0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 dirty="0" smtClean="0"/>
              <a:t>Første niveau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515938" y="1584000"/>
            <a:ext cx="5340350" cy="4535999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 baseline="0"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 dirty="0" smtClean="0"/>
              <a:t>Første niveau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5939" y="468000"/>
            <a:ext cx="5340350" cy="720000"/>
          </a:xfr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 smtClean="0"/>
              <a:t>Indsæt tekst</a:t>
            </a:r>
            <a:endParaRPr lang="da-DK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2"/>
          </p:nvPr>
        </p:nvSpPr>
        <p:spPr>
          <a:xfrm>
            <a:off x="922336" y="6337176"/>
            <a:ext cx="11002962" cy="23782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ts val="2200"/>
              </a:lnSpc>
              <a:defRPr lang="da-DK" sz="900" b="0" kern="1200" cap="none" baseline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27C9255-F96B-4DBB-8B1E-C5A23C68B786}" type="datetime2">
              <a:rPr lang="da-DK" smtClean="0"/>
              <a:t>25. juni 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73497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639B-97F7-4AB6-B5F2-F7426F39C394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E9705-B0C3-499C-B33E-E4AABA02B26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086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639B-97F7-4AB6-B5F2-F7426F39C394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E9705-B0C3-499C-B33E-E4AABA02B26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251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639B-97F7-4AB6-B5F2-F7426F39C394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E9705-B0C3-499C-B33E-E4AABA02B26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511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639B-97F7-4AB6-B5F2-F7426F39C394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E9705-B0C3-499C-B33E-E4AABA02B26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834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639B-97F7-4AB6-B5F2-F7426F39C394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E9705-B0C3-499C-B33E-E4AABA02B26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19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639B-97F7-4AB6-B5F2-F7426F39C394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E9705-B0C3-499C-B33E-E4AABA02B26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483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639B-97F7-4AB6-B5F2-F7426F39C394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E9705-B0C3-499C-B33E-E4AABA02B26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353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639B-97F7-4AB6-B5F2-F7426F39C394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E9705-B0C3-499C-B33E-E4AABA02B26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716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hink-cell data - do not delete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8619129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think-cell Slide" r:id="rId16" imgW="395" imgH="394" progId="TCLayout.ActiveDocument.1">
                  <p:embed/>
                </p:oleObj>
              </mc:Choice>
              <mc:Fallback>
                <p:oleObj name="think-cell Slide" r:id="rId16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C639B-97F7-4AB6-B5F2-F7426F39C394}" type="datetimeFigureOut">
              <a:rPr lang="da-DK" smtClean="0"/>
              <a:t>25-06-2024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E9705-B0C3-499C-B33E-E4AABA02B26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451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643619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vert="horz">
            <a:normAutofit/>
          </a:bodyPr>
          <a:lstStyle/>
          <a:p>
            <a:r>
              <a:rPr lang="da-DK" sz="8000" b="1" dirty="0" smtClean="0"/>
              <a:t>Øvelse </a:t>
            </a:r>
            <a:r>
              <a:rPr lang="da-DK" sz="8000" b="1" dirty="0" smtClean="0"/>
              <a:t>med poster</a:t>
            </a:r>
            <a:endParaRPr lang="da-DK" sz="8000" dirty="0"/>
          </a:p>
        </p:txBody>
      </p:sp>
      <p:sp>
        <p:nvSpPr>
          <p:cNvPr id="10" name="Tekstfelt 9"/>
          <p:cNvSpPr txBox="1"/>
          <p:nvPr/>
        </p:nvSpPr>
        <p:spPr>
          <a:xfrm>
            <a:off x="2147455" y="3860799"/>
            <a:ext cx="7897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800" dirty="0" smtClean="0"/>
              <a:t>Træning i brugen af SINE</a:t>
            </a:r>
            <a:endParaRPr lang="da-DK" sz="4800" dirty="0"/>
          </a:p>
        </p:txBody>
      </p:sp>
    </p:spTree>
    <p:extLst>
      <p:ext uri="{BB962C8B-B14F-4D97-AF65-F5344CB8AC3E}">
        <p14:creationId xmlns:p14="http://schemas.microsoft.com/office/powerpoint/2010/main" val="307409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891082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7" name="think-cell data - do not delete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5"/>
          </p:nvPr>
        </p:nvSpPr>
        <p:spPr>
          <a:xfrm>
            <a:off x="515938" y="1584000"/>
            <a:ext cx="6779598" cy="4535999"/>
          </a:xfrm>
        </p:spPr>
        <p:txBody>
          <a:bodyPr/>
          <a:lstStyle/>
          <a:p>
            <a:pPr marL="0" indent="0">
              <a:spcBef>
                <a:spcPts val="1088"/>
              </a:spcBef>
              <a:buClr>
                <a:srgbClr val="FF8000"/>
              </a:buClr>
              <a:buNone/>
            </a:pPr>
            <a:r>
              <a:rPr lang="da-DK" sz="2000" i="1" dirty="0">
                <a:solidFill>
                  <a:schemeClr val="tx1"/>
                </a:solidFill>
              </a:rPr>
              <a:t>Løs opgaverne og følg derefter vejledningen i den blå boks. </a:t>
            </a:r>
          </a:p>
          <a:p>
            <a:pPr marL="0" indent="0">
              <a:spcBef>
                <a:spcPts val="1088"/>
              </a:spcBef>
              <a:buClr>
                <a:srgbClr val="FF8000"/>
              </a:buClr>
              <a:buNone/>
            </a:pPr>
            <a:r>
              <a:rPr lang="da-DK" sz="2000" b="1" dirty="0" smtClean="0">
                <a:solidFill>
                  <a:schemeClr val="tx1"/>
                </a:solidFill>
              </a:rPr>
              <a:t/>
            </a:r>
            <a:br>
              <a:rPr lang="da-DK" sz="2000" b="1" dirty="0" smtClean="0">
                <a:solidFill>
                  <a:schemeClr val="tx1"/>
                </a:solidFill>
              </a:rPr>
            </a:br>
            <a:r>
              <a:rPr lang="da-DK" sz="2000" b="1" dirty="0" smtClean="0">
                <a:solidFill>
                  <a:schemeClr val="tx1"/>
                </a:solidFill>
              </a:rPr>
              <a:t>Opgave 1:</a:t>
            </a: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>Find netskitsen for ‘KST oprettet på land’ på sikkerhedsnet.dk (brug din smartphone).</a:t>
            </a: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/>
            </a:r>
            <a:br>
              <a:rPr lang="da-DK" sz="2000" dirty="0">
                <a:solidFill>
                  <a:schemeClr val="tx1"/>
                </a:solidFill>
              </a:rPr>
            </a:br>
            <a:r>
              <a:rPr lang="da-DK" sz="2000" b="1" dirty="0" smtClean="0">
                <a:solidFill>
                  <a:schemeClr val="tx1"/>
                </a:solidFill>
              </a:rPr>
              <a:t>Opgave 2:</a:t>
            </a: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>Forklar ud fra KST-netskitsen, hvordan den skal læses, og redegør for, hvad de røde og de sorte streger betyder. </a:t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b="1" dirty="0" smtClean="0">
                <a:solidFill>
                  <a:schemeClr val="tx1"/>
                </a:solidFill>
              </a:rPr>
              <a:t>Opgave 3:</a:t>
            </a: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>Redegør for, hvor I finder netskitser for egen sektor/eget beredskab.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Post 4 – Netskitser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27C9255-F96B-4DBB-8B1E-C5A23C68B786}" type="datetime2">
              <a:rPr lang="da-DK" smtClean="0"/>
              <a:t>25. juni 2024</a:t>
            </a:fld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7777316" y="265471"/>
            <a:ext cx="4070555" cy="5279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/>
              <a:t>Bogstav</a:t>
            </a: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 smtClean="0"/>
              <a:t>Noter følgende bogstav i svarskemaet.</a:t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8000" dirty="0" smtClean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68189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198248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7" name="think-cell data - do not delete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5"/>
          </p:nvPr>
        </p:nvSpPr>
        <p:spPr>
          <a:xfrm>
            <a:off x="515937" y="1584000"/>
            <a:ext cx="7585844" cy="4535999"/>
          </a:xfrm>
        </p:spPr>
        <p:txBody>
          <a:bodyPr/>
          <a:lstStyle/>
          <a:p>
            <a:pPr marL="0" indent="0">
              <a:buNone/>
            </a:pPr>
            <a:r>
              <a:rPr lang="da-DK" sz="2000" i="1" dirty="0">
                <a:solidFill>
                  <a:schemeClr val="tx1"/>
                </a:solidFill>
              </a:rPr>
              <a:t>Løs opgaverne og følg derefter vejledningen i den blå boks. </a:t>
            </a:r>
          </a:p>
          <a:p>
            <a:pPr marL="0" indent="0">
              <a:buNone/>
            </a:pPr>
            <a:endParaRPr lang="da-DK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2000" b="1" dirty="0" smtClean="0">
                <a:solidFill>
                  <a:schemeClr val="tx1"/>
                </a:solidFill>
              </a:rPr>
              <a:t>Opgave 1:</a:t>
            </a:r>
            <a:br>
              <a:rPr lang="da-DK" sz="2000" b="1" dirty="0" smtClean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>Forklar, hvad </a:t>
            </a:r>
            <a:r>
              <a:rPr lang="da-DK" altLang="da-DK" sz="2000" dirty="0">
                <a:solidFill>
                  <a:schemeClr val="tx1"/>
                </a:solidFill>
              </a:rPr>
              <a:t>forskellen på kommunikation i DMO og TMO </a:t>
            </a:r>
            <a:r>
              <a:rPr lang="da-DK" altLang="da-DK" sz="2000" dirty="0" smtClean="0">
                <a:solidFill>
                  <a:schemeClr val="tx1"/>
                </a:solidFill>
              </a:rPr>
              <a:t>er.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> </a:t>
            </a:r>
            <a:r>
              <a:rPr lang="da-DK" sz="2000" dirty="0">
                <a:solidFill>
                  <a:schemeClr val="tx1"/>
                </a:solidFill>
              </a:rPr>
              <a:t/>
            </a:r>
            <a:br>
              <a:rPr lang="da-DK" sz="2000" dirty="0">
                <a:solidFill>
                  <a:schemeClr val="tx1"/>
                </a:solidFill>
              </a:rPr>
            </a:br>
            <a:r>
              <a:rPr lang="da-DK" sz="2000" b="1" dirty="0" smtClean="0">
                <a:solidFill>
                  <a:schemeClr val="tx1"/>
                </a:solidFill>
              </a:rPr>
              <a:t>Opgave 2:</a:t>
            </a:r>
            <a:br>
              <a:rPr lang="da-DK" sz="2000" b="1" dirty="0" smtClean="0">
                <a:solidFill>
                  <a:schemeClr val="tx1"/>
                </a:solidFill>
              </a:rPr>
            </a:br>
            <a:r>
              <a:rPr lang="da-DK" altLang="da-DK" sz="2000" dirty="0">
                <a:solidFill>
                  <a:schemeClr val="tx1"/>
                </a:solidFill>
              </a:rPr>
              <a:t>Vis og forklar, hvordan man skifter til DMO SKS KST.</a:t>
            </a: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b="1" dirty="0" smtClean="0">
                <a:solidFill>
                  <a:schemeClr val="tx1"/>
                </a:solidFill>
              </a:rPr>
              <a:t>Opgave 3:</a:t>
            </a: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>Forklar, hvor mange talegrupper der findes i et DMO </a:t>
            </a:r>
            <a:r>
              <a:rPr lang="da-DK" sz="2000" dirty="0" smtClean="0">
                <a:solidFill>
                  <a:schemeClr val="tx1"/>
                </a:solidFill>
              </a:rPr>
              <a:t>SKS, </a:t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>og hvad de bruges til. Svaret kan findes i SINE-håndbogen.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Post 5 – DMO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27C9255-F96B-4DBB-8B1E-C5A23C68B786}" type="datetime2">
              <a:rPr lang="da-DK" smtClean="0"/>
              <a:t>25. juni 2024</a:t>
            </a:fld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7777316" y="265471"/>
            <a:ext cx="4070555" cy="5279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b="1" dirty="0" smtClean="0"/>
          </a:p>
          <a:p>
            <a:pPr algn="ctr"/>
            <a:endParaRPr lang="da-DK" sz="2000" b="1" dirty="0"/>
          </a:p>
          <a:p>
            <a:pPr algn="ctr"/>
            <a:endParaRPr lang="da-DK" sz="2000" b="1" dirty="0" smtClean="0"/>
          </a:p>
          <a:p>
            <a:pPr algn="ctr"/>
            <a:r>
              <a:rPr lang="da-DK" sz="2000" b="1" dirty="0" smtClean="0"/>
              <a:t>Bogstav</a:t>
            </a: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/>
              <a:t>Lav et opkald til </a:t>
            </a:r>
            <a:r>
              <a:rPr lang="da-DK" sz="2000" b="1" dirty="0" smtClean="0"/>
              <a:t>XX</a:t>
            </a:r>
            <a:r>
              <a:rPr lang="da-DK" sz="2000" dirty="0" smtClean="0"/>
              <a:t> </a:t>
            </a:r>
            <a:r>
              <a:rPr lang="da-DK" sz="2000" dirty="0"/>
              <a:t>på 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b="1" dirty="0" smtClean="0"/>
              <a:t>XXX</a:t>
            </a:r>
            <a:r>
              <a:rPr lang="da-DK" sz="2000" dirty="0" smtClean="0"/>
              <a:t> og angiv svaret på opgave 3. </a:t>
            </a: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 smtClean="0"/>
              <a:t>Ved rigtigt svar, modtager I et </a:t>
            </a:r>
            <a:r>
              <a:rPr lang="da-DK" sz="2000" dirty="0"/>
              <a:t>bogstav, som I</a:t>
            </a:r>
            <a:r>
              <a:rPr lang="da-DK" sz="2000" dirty="0" smtClean="0"/>
              <a:t> </a:t>
            </a:r>
            <a:r>
              <a:rPr lang="da-DK" sz="2000" dirty="0"/>
              <a:t>skal notere i </a:t>
            </a:r>
            <a:r>
              <a:rPr lang="da-DK" sz="2000" dirty="0" smtClean="0"/>
              <a:t>jeres </a:t>
            </a:r>
            <a:r>
              <a:rPr lang="da-DK" sz="2000" dirty="0"/>
              <a:t>svarskema.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/>
            </a:r>
            <a:br>
              <a:rPr lang="da-DK" sz="1400" dirty="0" smtClean="0"/>
            </a:br>
            <a:endParaRPr lang="da-DK" sz="1400" dirty="0" smtClean="0"/>
          </a:p>
        </p:txBody>
      </p:sp>
    </p:spTree>
    <p:extLst>
      <p:ext uri="{BB962C8B-B14F-4D97-AF65-F5344CB8AC3E}">
        <p14:creationId xmlns:p14="http://schemas.microsoft.com/office/powerpoint/2010/main" val="407413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74118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7" name="think-cell data - do not delete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5"/>
          </p:nvPr>
        </p:nvSpPr>
        <p:spPr>
          <a:xfrm>
            <a:off x="515938" y="1584000"/>
            <a:ext cx="7015572" cy="4535999"/>
          </a:xfrm>
        </p:spPr>
        <p:txBody>
          <a:bodyPr/>
          <a:lstStyle/>
          <a:p>
            <a:pPr marL="0" indent="0">
              <a:spcBef>
                <a:spcPts val="1088"/>
              </a:spcBef>
              <a:buClr>
                <a:srgbClr val="FF8000"/>
              </a:buClr>
              <a:buNone/>
            </a:pPr>
            <a:r>
              <a:rPr lang="da-DK" sz="2000" i="1" dirty="0">
                <a:solidFill>
                  <a:schemeClr val="tx1"/>
                </a:solidFill>
              </a:rPr>
              <a:t>Løs opgaverne og følg derefter vejledningen i den blå boks. </a:t>
            </a:r>
          </a:p>
          <a:p>
            <a:pPr marL="0" indent="0">
              <a:spcBef>
                <a:spcPts val="1088"/>
              </a:spcBef>
              <a:buClr>
                <a:srgbClr val="FF8000"/>
              </a:buClr>
              <a:buNone/>
            </a:pPr>
            <a:r>
              <a:rPr lang="da-DK" sz="2000" b="1" dirty="0" smtClean="0">
                <a:solidFill>
                  <a:schemeClr val="tx1"/>
                </a:solidFill>
              </a:rPr>
              <a:t/>
            </a:r>
            <a:br>
              <a:rPr lang="da-DK" sz="2000" b="1" dirty="0" smtClean="0">
                <a:solidFill>
                  <a:schemeClr val="tx1"/>
                </a:solidFill>
              </a:rPr>
            </a:br>
            <a:r>
              <a:rPr lang="da-DK" sz="2000" b="1" dirty="0" smtClean="0">
                <a:solidFill>
                  <a:schemeClr val="tx1"/>
                </a:solidFill>
              </a:rPr>
              <a:t>Opgave 1:</a:t>
            </a: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>Gå til nyhedsoversigten på sikkerhedsnet.dk og find nyheden fra den 16. maj 2024. </a:t>
            </a: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/>
            </a:r>
            <a:br>
              <a:rPr lang="da-DK" sz="2000" dirty="0">
                <a:solidFill>
                  <a:schemeClr val="tx1"/>
                </a:solidFill>
              </a:rPr>
            </a:br>
            <a:r>
              <a:rPr lang="da-DK" sz="2000" b="1" dirty="0" smtClean="0">
                <a:solidFill>
                  <a:schemeClr val="tx1"/>
                </a:solidFill>
              </a:rPr>
              <a:t>Opgave 2:</a:t>
            </a: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>Hvad handler nyheden om, og hvem kan bruge det omtalte dokument i jeres beredskaber. </a:t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b="1" dirty="0" smtClean="0">
                <a:solidFill>
                  <a:schemeClr val="tx1"/>
                </a:solidFill>
              </a:rPr>
              <a:t>Opgave 3:</a:t>
            </a: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>Hvilket dokument indeholder retningslinjerne for den tværfaglige kommunikation på SINE, og hvor kan det findes?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15939" y="468000"/>
            <a:ext cx="6054982" cy="720000"/>
          </a:xfrm>
        </p:spPr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Post </a:t>
            </a:r>
            <a:r>
              <a:rPr lang="da-DK" dirty="0">
                <a:solidFill>
                  <a:schemeClr val="tx1"/>
                </a:solidFill>
              </a:rPr>
              <a:t>6</a:t>
            </a:r>
            <a:r>
              <a:rPr lang="da-DK" dirty="0" smtClean="0">
                <a:solidFill>
                  <a:schemeClr val="tx1"/>
                </a:solidFill>
              </a:rPr>
              <a:t> – Sikkerhedsnet.dk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27C9255-F96B-4DBB-8B1E-C5A23C68B786}" type="datetime2">
              <a:rPr lang="da-DK" smtClean="0"/>
              <a:t>25. juni 2024</a:t>
            </a:fld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7777316" y="265471"/>
            <a:ext cx="4070555" cy="5279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/>
              <a:t>Bogstav</a:t>
            </a: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 smtClean="0"/>
              <a:t>Noter følgende bogstav i svarskemaet.</a:t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8000" dirty="0" smtClean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80091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328492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7" name="think-cell data - do not delete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5"/>
          </p:nvPr>
        </p:nvSpPr>
        <p:spPr>
          <a:xfrm>
            <a:off x="515938" y="1584000"/>
            <a:ext cx="6779598" cy="4535999"/>
          </a:xfrm>
        </p:spPr>
        <p:txBody>
          <a:bodyPr/>
          <a:lstStyle/>
          <a:p>
            <a:pPr marL="0" indent="0">
              <a:spcBef>
                <a:spcPts val="1088"/>
              </a:spcBef>
              <a:buClr>
                <a:srgbClr val="FF8000"/>
              </a:buClr>
              <a:buNone/>
            </a:pPr>
            <a:r>
              <a:rPr lang="da-DK" sz="2000" i="1" dirty="0">
                <a:solidFill>
                  <a:schemeClr val="tx1"/>
                </a:solidFill>
              </a:rPr>
              <a:t>Løs opgaverne og følg </a:t>
            </a:r>
            <a:r>
              <a:rPr lang="da-DK" sz="2000" i="1" dirty="0" smtClean="0">
                <a:solidFill>
                  <a:schemeClr val="tx1"/>
                </a:solidFill>
              </a:rPr>
              <a:t>derefter vejledningen </a:t>
            </a:r>
            <a:r>
              <a:rPr lang="da-DK" sz="2000" i="1" dirty="0">
                <a:solidFill>
                  <a:schemeClr val="tx1"/>
                </a:solidFill>
              </a:rPr>
              <a:t>i den blå </a:t>
            </a:r>
            <a:r>
              <a:rPr lang="da-DK" sz="2000" i="1" dirty="0" smtClean="0">
                <a:solidFill>
                  <a:schemeClr val="tx1"/>
                </a:solidFill>
              </a:rPr>
              <a:t>boks.</a:t>
            </a:r>
            <a:r>
              <a:rPr lang="da-DK" sz="2000" b="1" dirty="0" smtClean="0">
                <a:solidFill>
                  <a:schemeClr val="tx1"/>
                </a:solidFill>
              </a:rPr>
              <a:t/>
            </a:r>
            <a:br>
              <a:rPr lang="da-DK" sz="2000" b="1" dirty="0" smtClean="0">
                <a:solidFill>
                  <a:schemeClr val="tx1"/>
                </a:solidFill>
              </a:rPr>
            </a:br>
            <a:r>
              <a:rPr lang="da-DK" sz="2000" b="1" dirty="0" smtClean="0">
                <a:solidFill>
                  <a:schemeClr val="tx1"/>
                </a:solidFill>
              </a:rPr>
              <a:t/>
            </a:r>
            <a:br>
              <a:rPr lang="da-DK" sz="2000" b="1" dirty="0" smtClean="0">
                <a:solidFill>
                  <a:schemeClr val="tx1"/>
                </a:solidFill>
              </a:rPr>
            </a:br>
            <a:r>
              <a:rPr lang="da-DK" sz="2000" b="1" dirty="0" smtClean="0">
                <a:solidFill>
                  <a:schemeClr val="tx1"/>
                </a:solidFill>
              </a:rPr>
              <a:t>Opgave 1:</a:t>
            </a: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>Forklar, hvad et ISSI-nummer er. </a:t>
            </a: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/>
            </a:r>
            <a:br>
              <a:rPr lang="da-DK" sz="2000" dirty="0">
                <a:solidFill>
                  <a:schemeClr val="tx1"/>
                </a:solidFill>
              </a:rPr>
            </a:br>
            <a:r>
              <a:rPr lang="da-DK" sz="2000" b="1" dirty="0" smtClean="0">
                <a:solidFill>
                  <a:schemeClr val="tx1"/>
                </a:solidFill>
              </a:rPr>
              <a:t>Opgave 2:</a:t>
            </a: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>
                <a:solidFill>
                  <a:schemeClr val="tx1"/>
                </a:solidFill>
              </a:rPr>
              <a:t>Vis og forklar, hvordan man finder ISSI-nummereret på din SINE-radio.</a:t>
            </a: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b="1" dirty="0" smtClean="0">
                <a:solidFill>
                  <a:schemeClr val="tx1"/>
                </a:solidFill>
              </a:rPr>
              <a:t>Opgave 3:</a:t>
            </a: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>Redegør for situationer, hvor det kan være nyttigt at kende radioens ISSI-nummer.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Post </a:t>
            </a:r>
            <a:r>
              <a:rPr lang="da-DK" dirty="0">
                <a:solidFill>
                  <a:schemeClr val="tx1"/>
                </a:solidFill>
              </a:rPr>
              <a:t>7</a:t>
            </a:r>
            <a:r>
              <a:rPr lang="da-DK" dirty="0" smtClean="0">
                <a:solidFill>
                  <a:schemeClr val="tx1"/>
                </a:solidFill>
              </a:rPr>
              <a:t> – ISSI-nummer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27C9255-F96B-4DBB-8B1E-C5A23C68B786}" type="datetime2">
              <a:rPr lang="da-DK" smtClean="0"/>
              <a:t>25. juni 2024</a:t>
            </a:fld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7777316" y="265471"/>
            <a:ext cx="4070555" cy="5279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b="1" dirty="0" smtClean="0"/>
          </a:p>
          <a:p>
            <a:pPr algn="ctr"/>
            <a:endParaRPr lang="da-DK" sz="2000" b="1" dirty="0"/>
          </a:p>
          <a:p>
            <a:pPr algn="ctr"/>
            <a:endParaRPr lang="da-DK" sz="2000" b="1" dirty="0" smtClean="0"/>
          </a:p>
          <a:p>
            <a:pPr algn="ctr"/>
            <a:r>
              <a:rPr lang="da-DK" sz="2000" b="1" dirty="0" smtClean="0"/>
              <a:t>Bogstav</a:t>
            </a: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/>
              <a:t>Lav et </a:t>
            </a:r>
            <a:r>
              <a:rPr lang="da-DK" sz="2000" dirty="0" smtClean="0"/>
              <a:t>direkte opkald </a:t>
            </a:r>
            <a:r>
              <a:rPr lang="da-DK" sz="2000" dirty="0"/>
              <a:t>til </a:t>
            </a:r>
            <a:r>
              <a:rPr lang="da-DK" sz="2000" dirty="0" smtClean="0"/>
              <a:t>ISSI-nummer </a:t>
            </a:r>
            <a:r>
              <a:rPr lang="da-DK" sz="2000" b="1" dirty="0" smtClean="0"/>
              <a:t>XXXXXX</a:t>
            </a:r>
            <a:r>
              <a:rPr lang="da-DK" sz="2000" dirty="0" smtClean="0"/>
              <a:t> og angiv svaret på opgave 1. </a:t>
            </a: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/>
              <a:t>Ved rigtigt svar, modtager I et bogstav, som I skal notere i jeres svarskema.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/>
            </a:r>
            <a:br>
              <a:rPr lang="da-DK" sz="1400" dirty="0" smtClean="0"/>
            </a:br>
            <a:endParaRPr lang="da-DK" sz="1400" dirty="0" smtClean="0"/>
          </a:p>
        </p:txBody>
      </p:sp>
    </p:spTree>
    <p:extLst>
      <p:ext uri="{BB962C8B-B14F-4D97-AF65-F5344CB8AC3E}">
        <p14:creationId xmlns:p14="http://schemas.microsoft.com/office/powerpoint/2010/main" val="299564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490345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/>
              <a:t>Indhold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Spilleregler </a:t>
            </a:r>
            <a:endParaRPr lang="da-DK" dirty="0"/>
          </a:p>
          <a:p>
            <a:r>
              <a:rPr lang="da-DK" dirty="0"/>
              <a:t>Svaret i </a:t>
            </a:r>
            <a:r>
              <a:rPr lang="da-DK" dirty="0" smtClean="0"/>
              <a:t>svarskemaet (sætningen, som deltagerne skal finde frem til)</a:t>
            </a:r>
            <a:endParaRPr lang="da-DK" dirty="0"/>
          </a:p>
          <a:p>
            <a:r>
              <a:rPr lang="da-DK" dirty="0" smtClean="0"/>
              <a:t>Svar </a:t>
            </a:r>
            <a:r>
              <a:rPr lang="da-DK" dirty="0" smtClean="0"/>
              <a:t>på spørgsmål (printes til arrangørerne</a:t>
            </a:r>
            <a:r>
              <a:rPr lang="da-DK" dirty="0" smtClean="0"/>
              <a:t>)</a:t>
            </a:r>
          </a:p>
          <a:p>
            <a:r>
              <a:rPr lang="da-DK" dirty="0" smtClean="0"/>
              <a:t>Svarskema </a:t>
            </a:r>
            <a:r>
              <a:rPr lang="da-DK" dirty="0" smtClean="0"/>
              <a:t>(printes til deltagerne)</a:t>
            </a:r>
          </a:p>
          <a:p>
            <a:r>
              <a:rPr lang="da-DK" dirty="0" smtClean="0"/>
              <a:t>Post 1 – 7 (printes til deltagerne</a:t>
            </a:r>
            <a:r>
              <a:rPr lang="da-DK" dirty="0" smtClean="0"/>
              <a:t>)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52662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174503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think-cell data - do not delete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5"/>
          </p:nvPr>
        </p:nvSpPr>
        <p:spPr>
          <a:xfrm>
            <a:off x="515937" y="1584000"/>
            <a:ext cx="8077457" cy="4535999"/>
          </a:xfrm>
        </p:spPr>
        <p:txBody>
          <a:bodyPr>
            <a:normAutofit/>
          </a:bodyPr>
          <a:lstStyle/>
          <a:p>
            <a:r>
              <a:rPr lang="da-DK" sz="2000" dirty="0" smtClean="0">
                <a:solidFill>
                  <a:schemeClr val="tx1"/>
                </a:solidFill>
              </a:rPr>
              <a:t>7 poster med forskellige opgaver. Der er afsat 5-10 minutter til hver post.</a:t>
            </a:r>
          </a:p>
          <a:p>
            <a:pPr marL="0" indent="0">
              <a:buNone/>
            </a:pPr>
            <a:endParaRPr lang="da-DK" sz="2000" dirty="0" smtClean="0">
              <a:solidFill>
                <a:schemeClr val="tx1"/>
              </a:solidFill>
            </a:endParaRPr>
          </a:p>
          <a:p>
            <a:r>
              <a:rPr lang="da-DK" sz="2000" dirty="0" smtClean="0">
                <a:solidFill>
                  <a:schemeClr val="tx1"/>
                </a:solidFill>
              </a:rPr>
              <a:t>Hver post giver et bogstav, der skal noteres i svarskemaet. </a:t>
            </a:r>
          </a:p>
          <a:p>
            <a:pPr marL="0" indent="0">
              <a:buNone/>
            </a:pPr>
            <a:endParaRPr lang="da-DK" sz="2000" dirty="0" smtClean="0">
              <a:solidFill>
                <a:schemeClr val="tx1"/>
              </a:solidFill>
            </a:endParaRPr>
          </a:p>
          <a:p>
            <a:r>
              <a:rPr lang="da-DK" sz="2000" dirty="0" smtClean="0">
                <a:solidFill>
                  <a:schemeClr val="tx1"/>
                </a:solidFill>
              </a:rPr>
              <a:t>Når der laves opkald til </a:t>
            </a:r>
            <a:r>
              <a:rPr lang="da-DK" sz="2000" b="1" dirty="0" smtClean="0">
                <a:solidFill>
                  <a:schemeClr val="tx1"/>
                </a:solidFill>
              </a:rPr>
              <a:t>XX</a:t>
            </a:r>
            <a:r>
              <a:rPr lang="da-DK" sz="2000" dirty="0" smtClean="0">
                <a:solidFill>
                  <a:schemeClr val="tx1"/>
                </a:solidFill>
              </a:rPr>
              <a:t>, skal I benytte jeres gruppenummer som afsender. </a:t>
            </a:r>
          </a:p>
          <a:p>
            <a:pPr marL="0" indent="0">
              <a:buNone/>
            </a:pPr>
            <a:endParaRPr lang="da-DK" sz="2000" dirty="0" smtClean="0">
              <a:solidFill>
                <a:schemeClr val="tx1"/>
              </a:solidFill>
            </a:endParaRPr>
          </a:p>
          <a:p>
            <a:r>
              <a:rPr lang="da-DK" sz="2000" dirty="0" smtClean="0">
                <a:solidFill>
                  <a:schemeClr val="tx1"/>
                </a:solidFill>
              </a:rPr>
              <a:t>Når gruppen har været igennem alle poster og gættet sætningen i svarskemaet, skal dette meldes på </a:t>
            </a:r>
            <a:r>
              <a:rPr lang="da-DK" sz="2000" b="1" dirty="0" smtClean="0">
                <a:solidFill>
                  <a:schemeClr val="tx1"/>
                </a:solidFill>
              </a:rPr>
              <a:t>talegruppe XXX</a:t>
            </a:r>
            <a:r>
              <a:rPr lang="da-DK" sz="2000" dirty="0" smtClean="0">
                <a:solidFill>
                  <a:schemeClr val="tx1"/>
                </a:solidFill>
              </a:rPr>
              <a:t>. </a:t>
            </a:r>
          </a:p>
          <a:p>
            <a:endParaRPr lang="da-DK" sz="2000" dirty="0">
              <a:solidFill>
                <a:schemeClr val="tx1"/>
              </a:solidFill>
            </a:endParaRPr>
          </a:p>
          <a:p>
            <a:r>
              <a:rPr lang="da-DK" sz="2000" dirty="0" smtClean="0">
                <a:solidFill>
                  <a:schemeClr val="tx1"/>
                </a:solidFill>
              </a:rPr>
              <a:t>Første gruppe med det korrekte svar vinder øvelsen. </a:t>
            </a:r>
          </a:p>
          <a:p>
            <a:pPr marL="0" indent="0">
              <a:buNone/>
            </a:pPr>
            <a:endParaRPr lang="da-DK" sz="2000" b="1" dirty="0"/>
          </a:p>
          <a:p>
            <a:pPr marL="0" indent="0">
              <a:buNone/>
            </a:pPr>
            <a:endParaRPr lang="da-DK" sz="2000" b="1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>
                <a:solidFill>
                  <a:schemeClr val="tx1"/>
                </a:solidFill>
              </a:rPr>
              <a:t>Spilleregler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27C9255-F96B-4DBB-8B1E-C5A23C68B786}" type="datetime2">
              <a:rPr lang="da-DK" smtClean="0"/>
              <a:t>25. juni 2024</a:t>
            </a:fld>
            <a:endParaRPr lang="da-DK" dirty="0"/>
          </a:p>
        </p:txBody>
      </p:sp>
      <p:sp>
        <p:nvSpPr>
          <p:cNvPr id="2" name="Rektangel 1"/>
          <p:cNvSpPr/>
          <p:nvPr/>
        </p:nvSpPr>
        <p:spPr>
          <a:xfrm>
            <a:off x="8809703" y="353962"/>
            <a:ext cx="2989007" cy="2576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altLang="da-DK" sz="2000" b="1" dirty="0">
                <a:solidFill>
                  <a:schemeClr val="bg1"/>
                </a:solidFill>
              </a:rPr>
              <a:t>Medbring: </a:t>
            </a:r>
            <a:br>
              <a:rPr lang="da-DK" altLang="da-DK" sz="2000" b="1" dirty="0">
                <a:solidFill>
                  <a:schemeClr val="bg1"/>
                </a:solidFill>
              </a:rPr>
            </a:br>
            <a:endParaRPr lang="da-DK" altLang="da-DK" sz="20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altLang="da-DK" sz="2000" dirty="0" smtClean="0">
                <a:solidFill>
                  <a:schemeClr val="bg1"/>
                </a:solidFill>
              </a:rPr>
              <a:t>SINE-radio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altLang="da-DK" sz="2000" dirty="0" smtClean="0">
                <a:solidFill>
                  <a:schemeClr val="bg1"/>
                </a:solidFill>
              </a:rPr>
              <a:t>SINE-håndbog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altLang="da-DK" sz="2000" dirty="0" smtClean="0">
                <a:solidFill>
                  <a:schemeClr val="bg1"/>
                </a:solidFill>
              </a:rPr>
              <a:t>Smartphone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altLang="da-DK" sz="2000" dirty="0" smtClean="0">
                <a:solidFill>
                  <a:schemeClr val="bg1"/>
                </a:solidFill>
              </a:rPr>
              <a:t>Kuglepen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altLang="da-DK" sz="2000" dirty="0" smtClean="0">
                <a:solidFill>
                  <a:schemeClr val="bg1"/>
                </a:solidFill>
              </a:rPr>
              <a:t>Svarskema</a:t>
            </a:r>
            <a:endParaRPr lang="da-DK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433820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6" name="think-cell data - do not delete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5"/>
          </p:nvPr>
        </p:nvSpPr>
        <p:spPr>
          <a:xfrm>
            <a:off x="3176" y="1976099"/>
            <a:ext cx="12188824" cy="28601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a-DK" sz="7200" dirty="0">
                <a:solidFill>
                  <a:schemeClr val="tx1"/>
                </a:solidFill>
              </a:rPr>
              <a:t>SINE </a:t>
            </a:r>
            <a:r>
              <a:rPr lang="da-DK" sz="7200" dirty="0" smtClean="0">
                <a:solidFill>
                  <a:schemeClr val="tx1"/>
                </a:solidFill>
              </a:rPr>
              <a:t>ER DE DANSKE BEREDSKABERS FÆLLES RADIOENET</a:t>
            </a:r>
            <a:endParaRPr lang="da-DK" sz="7200" dirty="0">
              <a:solidFill>
                <a:schemeClr val="tx1"/>
              </a:solidFill>
            </a:endParaRP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27C9255-F96B-4DBB-8B1E-C5A23C68B786}" type="datetime2">
              <a:rPr lang="da-DK" smtClean="0"/>
              <a:t>25. juni 2024</a:t>
            </a:fld>
            <a:endParaRPr lang="da-DK" dirty="0"/>
          </a:p>
        </p:txBody>
      </p:sp>
      <p:sp>
        <p:nvSpPr>
          <p:cNvPr id="7" name="Titel 3"/>
          <p:cNvSpPr>
            <a:spLocks noGrp="1"/>
          </p:cNvSpPr>
          <p:nvPr>
            <p:ph type="title"/>
          </p:nvPr>
        </p:nvSpPr>
        <p:spPr>
          <a:xfrm>
            <a:off x="238848" y="153964"/>
            <a:ext cx="5340350" cy="720000"/>
          </a:xfrm>
        </p:spPr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Svaret </a:t>
            </a:r>
            <a:r>
              <a:rPr lang="da-DK" dirty="0" smtClean="0">
                <a:solidFill>
                  <a:schemeClr val="tx1"/>
                </a:solidFill>
              </a:rPr>
              <a:t>i svarskemaet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25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7" name="think-cell data - do not delete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27C9255-F96B-4DBB-8B1E-C5A23C68B786}" type="datetime2">
              <a:rPr lang="da-DK" smtClean="0"/>
              <a:t>25. juni 2024</a:t>
            </a:fld>
            <a:endParaRPr lang="da-DK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917374"/>
              </p:ext>
            </p:extLst>
          </p:nvPr>
        </p:nvGraphicFramePr>
        <p:xfrm>
          <a:off x="142310" y="868217"/>
          <a:ext cx="11782987" cy="5953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150">
                  <a:extLst>
                    <a:ext uri="{9D8B030D-6E8A-4147-A177-3AD203B41FA5}">
                      <a16:colId xmlns:a16="http://schemas.microsoft.com/office/drawing/2014/main" val="1314732098"/>
                    </a:ext>
                  </a:extLst>
                </a:gridCol>
                <a:gridCol w="3831044">
                  <a:extLst>
                    <a:ext uri="{9D8B030D-6E8A-4147-A177-3AD203B41FA5}">
                      <a16:colId xmlns:a16="http://schemas.microsoft.com/office/drawing/2014/main" val="36598098"/>
                    </a:ext>
                  </a:extLst>
                </a:gridCol>
                <a:gridCol w="3035258">
                  <a:extLst>
                    <a:ext uri="{9D8B030D-6E8A-4147-A177-3AD203B41FA5}">
                      <a16:colId xmlns:a16="http://schemas.microsoft.com/office/drawing/2014/main" val="3709935974"/>
                    </a:ext>
                  </a:extLst>
                </a:gridCol>
                <a:gridCol w="2546848">
                  <a:extLst>
                    <a:ext uri="{9D8B030D-6E8A-4147-A177-3AD203B41FA5}">
                      <a16:colId xmlns:a16="http://schemas.microsoft.com/office/drawing/2014/main" val="2250003921"/>
                    </a:ext>
                  </a:extLst>
                </a:gridCol>
                <a:gridCol w="1487687">
                  <a:extLst>
                    <a:ext uri="{9D8B030D-6E8A-4147-A177-3AD203B41FA5}">
                      <a16:colId xmlns:a16="http://schemas.microsoft.com/office/drawing/2014/main" val="2246164440"/>
                    </a:ext>
                  </a:extLst>
                </a:gridCol>
              </a:tblGrid>
              <a:tr h="707527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Post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Spørgsmål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Svar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/>
                        <a:t>Svar</a:t>
                      </a:r>
                      <a:r>
                        <a:rPr lang="da-DK" sz="1400" baseline="0" dirty="0" smtClean="0"/>
                        <a:t> meldes på denne talegruppe</a:t>
                      </a:r>
                      <a:endParaRPr lang="da-DK" sz="1400" dirty="0" smtClean="0"/>
                    </a:p>
                    <a:p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Bogstav til</a:t>
                      </a:r>
                      <a:r>
                        <a:rPr lang="da-DK" sz="1400" baseline="0" dirty="0" smtClean="0"/>
                        <a:t> korrekt besvarelse</a:t>
                      </a:r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96222"/>
                  </a:ext>
                </a:extLst>
              </a:tr>
              <a:tr h="913888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1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Opgave (talegrupper):</a:t>
                      </a:r>
                      <a:r>
                        <a:rPr lang="da-DK" sz="1400" dirty="0" smtClean="0"/>
                        <a:t/>
                      </a:r>
                      <a:br>
                        <a:rPr lang="da-DK" sz="1400" dirty="0" smtClean="0"/>
                      </a:br>
                      <a:r>
                        <a:rPr lang="da-DK" sz="1400" i="1" dirty="0" smtClean="0"/>
                        <a:t>På hvilken side i SINE-bogen kan man finde en oversigt over de 12 default SKS illustreret på et Danmarkskort? 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Side 6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XX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N (November)</a:t>
                      </a:r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089820"/>
                  </a:ext>
                </a:extLst>
              </a:tr>
              <a:tr h="294803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2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Intet opkald.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A</a:t>
                      </a:r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79269"/>
                  </a:ext>
                </a:extLst>
              </a:tr>
              <a:tr h="913888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3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Opgave (fælles radiosprog):</a:t>
                      </a:r>
                      <a:r>
                        <a:rPr lang="da-DK" sz="1400" dirty="0" smtClean="0"/>
                        <a:t/>
                      </a:r>
                      <a:br>
                        <a:rPr lang="da-DK" sz="1400" dirty="0" smtClean="0"/>
                      </a:br>
                      <a:r>
                        <a:rPr lang="da-DK" sz="1400" dirty="0" smtClean="0"/>
                        <a:t>Lav et opkald til XX på XXX og demonstrer, hvordan du bogstaverer nummerpladen </a:t>
                      </a:r>
                      <a:br>
                        <a:rPr lang="da-DK" sz="1400" dirty="0" smtClean="0"/>
                      </a:br>
                      <a:r>
                        <a:rPr lang="da-DK" sz="1400" dirty="0" smtClean="0"/>
                        <a:t>AP 14598. 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Alfa</a:t>
                      </a:r>
                      <a:r>
                        <a:rPr lang="da-DK" sz="1400" baseline="0" dirty="0" smtClean="0"/>
                        <a:t> – Papa – én – </a:t>
                      </a:r>
                      <a:r>
                        <a:rPr lang="da-DK" sz="1400" baseline="0" dirty="0" err="1" smtClean="0"/>
                        <a:t>fi-re</a:t>
                      </a:r>
                      <a:r>
                        <a:rPr lang="da-DK" sz="1400" baseline="0" dirty="0" smtClean="0"/>
                        <a:t> </a:t>
                      </a:r>
                      <a:r>
                        <a:rPr lang="da-DK" sz="1400" baseline="0" dirty="0" smtClean="0"/>
                        <a:t>– fem – </a:t>
                      </a:r>
                      <a:r>
                        <a:rPr lang="da-DK" sz="1400" baseline="0" dirty="0" err="1" smtClean="0"/>
                        <a:t>najne</a:t>
                      </a:r>
                      <a:r>
                        <a:rPr lang="da-DK" sz="1400" baseline="0" dirty="0" smtClean="0"/>
                        <a:t> </a:t>
                      </a:r>
                      <a:r>
                        <a:rPr lang="da-DK" sz="1400" baseline="0" dirty="0" smtClean="0"/>
                        <a:t>– </a:t>
                      </a:r>
                      <a:r>
                        <a:rPr lang="da-DK" sz="1400" baseline="0" dirty="0" err="1" smtClean="0"/>
                        <a:t>åtte</a:t>
                      </a:r>
                      <a:r>
                        <a:rPr lang="da-DK" sz="1400" baseline="0" dirty="0" smtClean="0"/>
                        <a:t>. 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XX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Æ (</a:t>
                      </a:r>
                      <a:r>
                        <a:rPr lang="da-DK" sz="1400" dirty="0" err="1" smtClean="0"/>
                        <a:t>Ægir</a:t>
                      </a:r>
                      <a:r>
                        <a:rPr lang="da-DK" sz="1400" dirty="0" smtClean="0"/>
                        <a:t>)</a:t>
                      </a:r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596258"/>
                  </a:ext>
                </a:extLst>
              </a:tr>
              <a:tr h="294803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4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Intet opkald.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T</a:t>
                      </a:r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09651"/>
                  </a:ext>
                </a:extLst>
              </a:tr>
              <a:tr h="1068274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5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i="0" dirty="0" smtClean="0"/>
                        <a:t>Opgave (DMO: </a:t>
                      </a:r>
                      <a:r>
                        <a:rPr lang="da-DK" sz="1400" i="1" dirty="0" smtClean="0"/>
                        <a:t/>
                      </a:r>
                      <a:br>
                        <a:rPr lang="da-DK" sz="1400" i="1" dirty="0" smtClean="0"/>
                      </a:br>
                      <a:r>
                        <a:rPr lang="da-DK" sz="1400" i="1" dirty="0" smtClean="0"/>
                        <a:t>Forklar, hvor mange talegrupper der findes i et DMO SKS, og hvad de bruges til.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Der</a:t>
                      </a:r>
                      <a:r>
                        <a:rPr lang="da-DK" sz="1400" baseline="0" dirty="0" smtClean="0"/>
                        <a:t> findes 6 DMO-talegrupper i DMO SKS. De bruges til tværfaglig kommunikation ligesom talegrupperne i TMO SKS. 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XX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S (Sierra)</a:t>
                      </a:r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217247"/>
                  </a:ext>
                </a:extLst>
              </a:tr>
              <a:tr h="294803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6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Intet opkald. 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R</a:t>
                      </a:r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657978"/>
                  </a:ext>
                </a:extLst>
              </a:tr>
              <a:tr h="674699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7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Opgave (ISSI-nummer):</a:t>
                      </a:r>
                      <a:r>
                        <a:rPr lang="da-DK" sz="1400" dirty="0" smtClean="0"/>
                        <a:t/>
                      </a:r>
                      <a:br>
                        <a:rPr lang="da-DK" sz="1400" dirty="0" smtClean="0"/>
                      </a:br>
                      <a:r>
                        <a:rPr lang="da-DK" sz="1400" i="1" dirty="0" smtClean="0"/>
                        <a:t>Forklar, hvad et ISSI-nummer er. 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Et ISSI-nummer</a:t>
                      </a:r>
                      <a:r>
                        <a:rPr lang="da-DK" sz="1400" baseline="0" dirty="0" smtClean="0"/>
                        <a:t> er radioens unikke nummer på 7 chifre. 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aseline="0" dirty="0" smtClean="0"/>
                        <a:t>ISSI-nummer: XXXXXXX</a:t>
                      </a:r>
                      <a:endParaRPr lang="da-DK" sz="1400" dirty="0" smtClean="0"/>
                    </a:p>
                    <a:p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B (Bravo)</a:t>
                      </a:r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486793"/>
                  </a:ext>
                </a:extLst>
              </a:tr>
              <a:tr h="674699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8</a:t>
                      </a:r>
                      <a:endParaRPr lang="da-DK" sz="1400" dirty="0"/>
                    </a:p>
                  </a:txBody>
                  <a:tcPr>
                    <a:solidFill>
                      <a:srgbClr val="E9F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SVAR: </a:t>
                      </a:r>
                      <a:r>
                        <a:rPr lang="da-DK" sz="1400" dirty="0" smtClean="0"/>
                        <a:t/>
                      </a:r>
                      <a:br>
                        <a:rPr lang="da-DK" sz="1400" dirty="0" smtClean="0"/>
                      </a:br>
                      <a:r>
                        <a:rPr lang="da-DK" sz="1400" dirty="0" smtClean="0"/>
                        <a:t>SINE</a:t>
                      </a:r>
                      <a:r>
                        <a:rPr lang="da-DK" sz="1400" baseline="0" dirty="0" smtClean="0"/>
                        <a:t> er de danske beredskabers fælles radionet.</a:t>
                      </a:r>
                      <a:endParaRPr lang="da-DK" sz="1400" dirty="0"/>
                    </a:p>
                  </a:txBody>
                  <a:tcPr>
                    <a:solidFill>
                      <a:srgbClr val="E9FBD5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400" dirty="0"/>
                    </a:p>
                  </a:txBody>
                  <a:tcPr>
                    <a:solidFill>
                      <a:srgbClr val="E9F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XX</a:t>
                      </a:r>
                      <a:endParaRPr lang="da-DK" sz="1400" dirty="0"/>
                    </a:p>
                  </a:txBody>
                  <a:tcPr>
                    <a:solidFill>
                      <a:srgbClr val="E9FBD5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400" dirty="0"/>
                    </a:p>
                  </a:txBody>
                  <a:tcPr>
                    <a:solidFill>
                      <a:srgbClr val="E9F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06553"/>
                  </a:ext>
                </a:extLst>
              </a:tr>
            </a:tbl>
          </a:graphicData>
        </a:graphic>
      </p:graphicFrame>
      <p:sp>
        <p:nvSpPr>
          <p:cNvPr id="2" name="Tekstfelt 1"/>
          <p:cNvSpPr txBox="1"/>
          <p:nvPr/>
        </p:nvSpPr>
        <p:spPr>
          <a:xfrm>
            <a:off x="142311" y="98323"/>
            <a:ext cx="643398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400" dirty="0" smtClean="0">
                <a:latin typeface="+mj-lt"/>
              </a:rPr>
              <a:t>Svar på spørgsmål</a:t>
            </a:r>
          </a:p>
        </p:txBody>
      </p:sp>
    </p:spTree>
    <p:extLst>
      <p:ext uri="{BB962C8B-B14F-4D97-AF65-F5344CB8AC3E}">
        <p14:creationId xmlns:p14="http://schemas.microsoft.com/office/powerpoint/2010/main" val="364101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5770156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4" name="think-cell data - do not delete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4753" y="632677"/>
            <a:ext cx="9144000" cy="653274"/>
          </a:xfrm>
        </p:spPr>
        <p:txBody>
          <a:bodyPr vert="horz">
            <a:normAutofit fontScale="90000"/>
          </a:bodyPr>
          <a:lstStyle/>
          <a:p>
            <a:pPr algn="l"/>
            <a:r>
              <a:rPr lang="da-DK" sz="4900" dirty="0" smtClean="0"/>
              <a:t>Svarskema </a:t>
            </a:r>
            <a:r>
              <a:rPr lang="da-DK" b="1" dirty="0" smtClean="0"/>
              <a:t>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2700" dirty="0" smtClean="0"/>
              <a:t>Svar meldes på </a:t>
            </a:r>
            <a:r>
              <a:rPr lang="da-DK" sz="2700" b="1" dirty="0" smtClean="0"/>
              <a:t>XXX.</a:t>
            </a:r>
            <a:endParaRPr lang="da-DK" sz="2700" dirty="0"/>
          </a:p>
        </p:txBody>
      </p:sp>
      <p:sp>
        <p:nvSpPr>
          <p:cNvPr id="5" name="Tekstfelt 4"/>
          <p:cNvSpPr txBox="1"/>
          <p:nvPr/>
        </p:nvSpPr>
        <p:spPr>
          <a:xfrm>
            <a:off x="340241" y="2819131"/>
            <a:ext cx="1175015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smtClean="0"/>
              <a:t>__  __  __  __      __  __      __  __      __  __  __  __  __ __     </a:t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>__  __  __  __  __  __  __  __  __  __  __ __ </a:t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>__  __  __  __  __  __       __  __  __  __  __  __  __  __ </a:t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endParaRPr lang="da-DK" sz="4000" dirty="0"/>
          </a:p>
        </p:txBody>
      </p:sp>
      <p:sp>
        <p:nvSpPr>
          <p:cNvPr id="6" name="Tekstfelt 5"/>
          <p:cNvSpPr txBox="1"/>
          <p:nvPr/>
        </p:nvSpPr>
        <p:spPr>
          <a:xfrm>
            <a:off x="1839433" y="3445887"/>
            <a:ext cx="776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Post 1</a:t>
            </a:r>
            <a:endParaRPr lang="da-DK" sz="1400" dirty="0"/>
          </a:p>
        </p:txBody>
      </p:sp>
      <p:sp>
        <p:nvSpPr>
          <p:cNvPr id="7" name="Tekstfelt 6"/>
          <p:cNvSpPr txBox="1"/>
          <p:nvPr/>
        </p:nvSpPr>
        <p:spPr>
          <a:xfrm>
            <a:off x="9105014" y="3425188"/>
            <a:ext cx="776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Post 1</a:t>
            </a:r>
            <a:endParaRPr lang="da-DK" sz="1400" dirty="0"/>
          </a:p>
        </p:txBody>
      </p:sp>
      <p:sp>
        <p:nvSpPr>
          <p:cNvPr id="8" name="Tekstfelt 7"/>
          <p:cNvSpPr txBox="1"/>
          <p:nvPr/>
        </p:nvSpPr>
        <p:spPr>
          <a:xfrm>
            <a:off x="8989014" y="5847580"/>
            <a:ext cx="776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Post 1</a:t>
            </a:r>
            <a:endParaRPr lang="da-DK" sz="1400" dirty="0"/>
          </a:p>
        </p:txBody>
      </p:sp>
      <p:sp>
        <p:nvSpPr>
          <p:cNvPr id="9" name="Tekstfelt 8"/>
          <p:cNvSpPr txBox="1"/>
          <p:nvPr/>
        </p:nvSpPr>
        <p:spPr>
          <a:xfrm>
            <a:off x="8328836" y="3425187"/>
            <a:ext cx="776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Post 2</a:t>
            </a:r>
            <a:endParaRPr lang="da-DK" sz="1400" dirty="0"/>
          </a:p>
        </p:txBody>
      </p:sp>
      <p:sp>
        <p:nvSpPr>
          <p:cNvPr id="10" name="Tekstfelt 9"/>
          <p:cNvSpPr txBox="1"/>
          <p:nvPr/>
        </p:nvSpPr>
        <p:spPr>
          <a:xfrm>
            <a:off x="6167844" y="5864059"/>
            <a:ext cx="776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Post 2</a:t>
            </a:r>
            <a:endParaRPr lang="da-DK" sz="1400" dirty="0"/>
          </a:p>
        </p:txBody>
      </p:sp>
      <p:sp>
        <p:nvSpPr>
          <p:cNvPr id="11" name="Tekstfelt 10"/>
          <p:cNvSpPr txBox="1"/>
          <p:nvPr/>
        </p:nvSpPr>
        <p:spPr>
          <a:xfrm>
            <a:off x="1045534" y="5866117"/>
            <a:ext cx="776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Post 3</a:t>
            </a:r>
            <a:endParaRPr lang="da-DK" sz="1400" dirty="0"/>
          </a:p>
        </p:txBody>
      </p:sp>
      <p:sp>
        <p:nvSpPr>
          <p:cNvPr id="12" name="Tekstfelt 11"/>
          <p:cNvSpPr txBox="1"/>
          <p:nvPr/>
        </p:nvSpPr>
        <p:spPr>
          <a:xfrm>
            <a:off x="10526230" y="5864059"/>
            <a:ext cx="776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Post 4</a:t>
            </a:r>
            <a:endParaRPr lang="da-DK" sz="1400" dirty="0"/>
          </a:p>
        </p:txBody>
      </p:sp>
      <p:sp>
        <p:nvSpPr>
          <p:cNvPr id="15" name="Tekstfelt 14"/>
          <p:cNvSpPr txBox="1"/>
          <p:nvPr/>
        </p:nvSpPr>
        <p:spPr>
          <a:xfrm>
            <a:off x="4501116" y="3425187"/>
            <a:ext cx="776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Post 6</a:t>
            </a:r>
            <a:endParaRPr lang="da-DK" sz="1400" dirty="0"/>
          </a:p>
        </p:txBody>
      </p:sp>
      <p:sp>
        <p:nvSpPr>
          <p:cNvPr id="16" name="Tekstfelt 15"/>
          <p:cNvSpPr txBox="1"/>
          <p:nvPr/>
        </p:nvSpPr>
        <p:spPr>
          <a:xfrm>
            <a:off x="1803990" y="4656002"/>
            <a:ext cx="776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Post 6</a:t>
            </a:r>
            <a:endParaRPr lang="da-DK" sz="1400" dirty="0"/>
          </a:p>
        </p:txBody>
      </p:sp>
      <p:sp>
        <p:nvSpPr>
          <p:cNvPr id="17" name="Tekstfelt 16"/>
          <p:cNvSpPr txBox="1"/>
          <p:nvPr/>
        </p:nvSpPr>
        <p:spPr>
          <a:xfrm>
            <a:off x="7708604" y="4656002"/>
            <a:ext cx="776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Post 6</a:t>
            </a:r>
            <a:endParaRPr lang="da-DK" sz="1400" dirty="0"/>
          </a:p>
        </p:txBody>
      </p:sp>
      <p:sp>
        <p:nvSpPr>
          <p:cNvPr id="18" name="Tekstfelt 17"/>
          <p:cNvSpPr txBox="1"/>
          <p:nvPr/>
        </p:nvSpPr>
        <p:spPr>
          <a:xfrm>
            <a:off x="5352678" y="5864059"/>
            <a:ext cx="776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Post 6</a:t>
            </a:r>
            <a:endParaRPr lang="da-DK" sz="1400" dirty="0"/>
          </a:p>
        </p:txBody>
      </p:sp>
      <p:sp>
        <p:nvSpPr>
          <p:cNvPr id="22" name="Tekstfelt 21"/>
          <p:cNvSpPr txBox="1"/>
          <p:nvPr/>
        </p:nvSpPr>
        <p:spPr>
          <a:xfrm>
            <a:off x="5507665" y="4679640"/>
            <a:ext cx="776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Post 2</a:t>
            </a:r>
            <a:endParaRPr lang="da-DK" sz="1400" dirty="0"/>
          </a:p>
        </p:txBody>
      </p:sp>
      <p:sp>
        <p:nvSpPr>
          <p:cNvPr id="23" name="Tekstfelt 22"/>
          <p:cNvSpPr txBox="1"/>
          <p:nvPr/>
        </p:nvSpPr>
        <p:spPr>
          <a:xfrm>
            <a:off x="3976577" y="5881507"/>
            <a:ext cx="776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Post 5</a:t>
            </a:r>
            <a:endParaRPr lang="da-DK" sz="1400" dirty="0"/>
          </a:p>
        </p:txBody>
      </p:sp>
      <p:sp>
        <p:nvSpPr>
          <p:cNvPr id="24" name="Tekstfelt 23"/>
          <p:cNvSpPr txBox="1"/>
          <p:nvPr/>
        </p:nvSpPr>
        <p:spPr>
          <a:xfrm>
            <a:off x="350874" y="4679640"/>
            <a:ext cx="776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Post 7</a:t>
            </a:r>
            <a:endParaRPr lang="da-DK" sz="1400" dirty="0"/>
          </a:p>
        </p:txBody>
      </p:sp>
      <p:sp>
        <p:nvSpPr>
          <p:cNvPr id="19" name="Tekstfelt 18"/>
          <p:cNvSpPr txBox="1"/>
          <p:nvPr/>
        </p:nvSpPr>
        <p:spPr>
          <a:xfrm>
            <a:off x="1239577" y="2614890"/>
            <a:ext cx="388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/>
              <a:t>I</a:t>
            </a:r>
            <a:endParaRPr lang="da-DK" sz="4800" dirty="0"/>
          </a:p>
        </p:txBody>
      </p:sp>
      <p:sp>
        <p:nvSpPr>
          <p:cNvPr id="25" name="Tekstfelt 24"/>
          <p:cNvSpPr txBox="1"/>
          <p:nvPr/>
        </p:nvSpPr>
        <p:spPr>
          <a:xfrm>
            <a:off x="7698723" y="5083425"/>
            <a:ext cx="388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/>
              <a:t>I</a:t>
            </a:r>
            <a:endParaRPr lang="da-DK" sz="4800" dirty="0"/>
          </a:p>
        </p:txBody>
      </p:sp>
      <p:sp>
        <p:nvSpPr>
          <p:cNvPr id="26" name="Tekstfelt 25"/>
          <p:cNvSpPr txBox="1"/>
          <p:nvPr/>
        </p:nvSpPr>
        <p:spPr>
          <a:xfrm>
            <a:off x="2615610" y="2614889"/>
            <a:ext cx="388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/>
              <a:t>E</a:t>
            </a:r>
            <a:endParaRPr lang="da-DK" sz="4800" dirty="0"/>
          </a:p>
        </p:txBody>
      </p:sp>
      <p:sp>
        <p:nvSpPr>
          <p:cNvPr id="27" name="Tekstfelt 26"/>
          <p:cNvSpPr txBox="1"/>
          <p:nvPr/>
        </p:nvSpPr>
        <p:spPr>
          <a:xfrm>
            <a:off x="3813910" y="2631857"/>
            <a:ext cx="388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/>
              <a:t>E</a:t>
            </a:r>
            <a:endParaRPr lang="da-DK" sz="4800" dirty="0"/>
          </a:p>
        </p:txBody>
      </p:sp>
      <p:sp>
        <p:nvSpPr>
          <p:cNvPr id="28" name="Tekstfelt 27"/>
          <p:cNvSpPr txBox="1"/>
          <p:nvPr/>
        </p:nvSpPr>
        <p:spPr>
          <a:xfrm>
            <a:off x="6466553" y="2616930"/>
            <a:ext cx="388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/>
              <a:t>E</a:t>
            </a:r>
            <a:endParaRPr lang="da-DK" sz="4800" dirty="0"/>
          </a:p>
        </p:txBody>
      </p:sp>
      <p:sp>
        <p:nvSpPr>
          <p:cNvPr id="29" name="Tekstfelt 28"/>
          <p:cNvSpPr txBox="1"/>
          <p:nvPr/>
        </p:nvSpPr>
        <p:spPr>
          <a:xfrm>
            <a:off x="11212030" y="2631857"/>
            <a:ext cx="388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/>
              <a:t>E</a:t>
            </a:r>
            <a:endParaRPr lang="da-DK" sz="4800" dirty="0"/>
          </a:p>
        </p:txBody>
      </p:sp>
      <p:sp>
        <p:nvSpPr>
          <p:cNvPr id="30" name="Tekstfelt 29"/>
          <p:cNvSpPr txBox="1"/>
          <p:nvPr/>
        </p:nvSpPr>
        <p:spPr>
          <a:xfrm>
            <a:off x="1204880" y="3873219"/>
            <a:ext cx="388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/>
              <a:t>E</a:t>
            </a:r>
            <a:endParaRPr lang="da-DK" sz="4800" dirty="0"/>
          </a:p>
        </p:txBody>
      </p:sp>
      <p:sp>
        <p:nvSpPr>
          <p:cNvPr id="31" name="Tekstfelt 30"/>
          <p:cNvSpPr txBox="1"/>
          <p:nvPr/>
        </p:nvSpPr>
        <p:spPr>
          <a:xfrm>
            <a:off x="2639532" y="3848643"/>
            <a:ext cx="388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/>
              <a:t>E</a:t>
            </a:r>
            <a:endParaRPr lang="da-DK" sz="4800" dirty="0"/>
          </a:p>
        </p:txBody>
      </p:sp>
      <p:sp>
        <p:nvSpPr>
          <p:cNvPr id="32" name="Tekstfelt 31"/>
          <p:cNvSpPr txBox="1"/>
          <p:nvPr/>
        </p:nvSpPr>
        <p:spPr>
          <a:xfrm>
            <a:off x="6944021" y="3873219"/>
            <a:ext cx="388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/>
              <a:t>E</a:t>
            </a:r>
            <a:endParaRPr lang="da-DK" sz="4800" dirty="0"/>
          </a:p>
        </p:txBody>
      </p:sp>
      <p:sp>
        <p:nvSpPr>
          <p:cNvPr id="33" name="Tekstfelt 32"/>
          <p:cNvSpPr txBox="1"/>
          <p:nvPr/>
        </p:nvSpPr>
        <p:spPr>
          <a:xfrm>
            <a:off x="3331432" y="5055414"/>
            <a:ext cx="388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/>
              <a:t>E</a:t>
            </a:r>
            <a:endParaRPr lang="da-DK" sz="4800" dirty="0"/>
          </a:p>
        </p:txBody>
      </p:sp>
      <p:sp>
        <p:nvSpPr>
          <p:cNvPr id="34" name="Tekstfelt 33"/>
          <p:cNvSpPr txBox="1"/>
          <p:nvPr/>
        </p:nvSpPr>
        <p:spPr>
          <a:xfrm>
            <a:off x="9799074" y="5083425"/>
            <a:ext cx="388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/>
              <a:t>E</a:t>
            </a:r>
            <a:endParaRPr lang="da-DK" sz="4800" dirty="0"/>
          </a:p>
        </p:txBody>
      </p:sp>
      <p:sp>
        <p:nvSpPr>
          <p:cNvPr id="43" name="Tekstfelt 42"/>
          <p:cNvSpPr txBox="1"/>
          <p:nvPr/>
        </p:nvSpPr>
        <p:spPr>
          <a:xfrm>
            <a:off x="9840429" y="3422626"/>
            <a:ext cx="776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Post 5</a:t>
            </a:r>
            <a:endParaRPr lang="da-DK" sz="1400" dirty="0"/>
          </a:p>
        </p:txBody>
      </p:sp>
      <p:sp>
        <p:nvSpPr>
          <p:cNvPr id="44" name="Tekstfelt 43"/>
          <p:cNvSpPr txBox="1"/>
          <p:nvPr/>
        </p:nvSpPr>
        <p:spPr>
          <a:xfrm>
            <a:off x="8368783" y="4656001"/>
            <a:ext cx="776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Post 5</a:t>
            </a:r>
            <a:endParaRPr lang="da-DK" sz="1400" dirty="0"/>
          </a:p>
        </p:txBody>
      </p:sp>
      <p:sp>
        <p:nvSpPr>
          <p:cNvPr id="45" name="Tekstfelt 44"/>
          <p:cNvSpPr txBox="1"/>
          <p:nvPr/>
        </p:nvSpPr>
        <p:spPr>
          <a:xfrm>
            <a:off x="406401" y="3430596"/>
            <a:ext cx="776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Post 5</a:t>
            </a:r>
            <a:endParaRPr lang="da-DK" sz="1400" dirty="0"/>
          </a:p>
        </p:txBody>
      </p:sp>
      <p:sp>
        <p:nvSpPr>
          <p:cNvPr id="46" name="Tekstfelt 45"/>
          <p:cNvSpPr txBox="1"/>
          <p:nvPr/>
        </p:nvSpPr>
        <p:spPr>
          <a:xfrm>
            <a:off x="6220045" y="4682764"/>
            <a:ext cx="776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Post 7</a:t>
            </a:r>
            <a:endParaRPr lang="da-DK" sz="1400" dirty="0"/>
          </a:p>
        </p:txBody>
      </p:sp>
      <p:sp>
        <p:nvSpPr>
          <p:cNvPr id="47" name="Tekstfelt 46"/>
          <p:cNvSpPr txBox="1"/>
          <p:nvPr/>
        </p:nvSpPr>
        <p:spPr>
          <a:xfrm>
            <a:off x="4050576" y="4653347"/>
            <a:ext cx="776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Post 5</a:t>
            </a:r>
            <a:endParaRPr lang="da-DK" sz="1400" dirty="0"/>
          </a:p>
        </p:txBody>
      </p:sp>
      <p:sp>
        <p:nvSpPr>
          <p:cNvPr id="20" name="Rektangel 19"/>
          <p:cNvSpPr/>
          <p:nvPr/>
        </p:nvSpPr>
        <p:spPr>
          <a:xfrm>
            <a:off x="6040582" y="147381"/>
            <a:ext cx="5970440" cy="2183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400" b="1" dirty="0"/>
              <a:t>Spilleregler</a:t>
            </a:r>
            <a:br>
              <a:rPr lang="da-DK" sz="1400" b="1" dirty="0"/>
            </a:br>
            <a:endParaRPr lang="da-DK" sz="14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400" dirty="0"/>
              <a:t>7 poster med forskellige </a:t>
            </a:r>
            <a:r>
              <a:rPr lang="da-DK" sz="1400" dirty="0" smtClean="0"/>
              <a:t>opgaver.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400" dirty="0" smtClean="0"/>
              <a:t>Hver </a:t>
            </a:r>
            <a:r>
              <a:rPr lang="da-DK" sz="1400" dirty="0"/>
              <a:t>post giver et bogstav, der skal noteres i svarskemaet. </a:t>
            </a:r>
            <a:endParaRPr lang="da-DK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400" dirty="0" smtClean="0"/>
              <a:t>Når </a:t>
            </a:r>
            <a:r>
              <a:rPr lang="da-DK" sz="1400" dirty="0"/>
              <a:t>der laves opkald til </a:t>
            </a:r>
            <a:r>
              <a:rPr lang="da-DK" sz="1400" b="1" dirty="0" smtClean="0"/>
              <a:t>XX</a:t>
            </a:r>
            <a:r>
              <a:rPr lang="da-DK" sz="1400" dirty="0" smtClean="0"/>
              <a:t>, </a:t>
            </a:r>
            <a:r>
              <a:rPr lang="da-DK" sz="1400" dirty="0"/>
              <a:t>skal </a:t>
            </a:r>
            <a:r>
              <a:rPr lang="da-DK" sz="1400" dirty="0" smtClean="0"/>
              <a:t>I benytte jeres gruppenummer </a:t>
            </a:r>
            <a:r>
              <a:rPr lang="da-DK" sz="1400" dirty="0"/>
              <a:t>som afsender. </a:t>
            </a:r>
            <a:endParaRPr lang="da-DK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400" dirty="0" smtClean="0"/>
              <a:t>Når </a:t>
            </a:r>
            <a:r>
              <a:rPr lang="da-DK" sz="1400" dirty="0"/>
              <a:t>gruppen har fundet svaret i svarskemaet, skal dette meldes </a:t>
            </a:r>
            <a:r>
              <a:rPr lang="da-DK" sz="1400" dirty="0" smtClean="0"/>
              <a:t>til </a:t>
            </a:r>
            <a:r>
              <a:rPr lang="da-DK" sz="1400" b="1" dirty="0" smtClean="0"/>
              <a:t>XX </a:t>
            </a:r>
            <a:r>
              <a:rPr lang="da-DK" sz="1400" dirty="0" smtClean="0"/>
              <a:t>på</a:t>
            </a:r>
            <a:r>
              <a:rPr lang="da-DK" sz="1400" dirty="0"/>
              <a:t> </a:t>
            </a:r>
            <a:r>
              <a:rPr lang="da-DK" sz="1400" b="1" dirty="0" smtClean="0"/>
              <a:t>XXX</a:t>
            </a:r>
            <a:r>
              <a:rPr lang="da-DK" sz="1400" dirty="0" smtClean="0"/>
              <a:t>. </a:t>
            </a:r>
            <a:r>
              <a:rPr lang="da-DK" sz="1400" dirty="0"/>
              <a:t>Første gruppe med det korrekte </a:t>
            </a:r>
            <a:r>
              <a:rPr lang="da-DK" sz="1400" dirty="0" smtClean="0"/>
              <a:t>svar vinder </a:t>
            </a:r>
            <a:r>
              <a:rPr lang="da-DK" sz="1400" dirty="0"/>
              <a:t>øvelsen. </a:t>
            </a:r>
          </a:p>
        </p:txBody>
      </p:sp>
    </p:spTree>
    <p:extLst>
      <p:ext uri="{BB962C8B-B14F-4D97-AF65-F5344CB8AC3E}">
        <p14:creationId xmlns:p14="http://schemas.microsoft.com/office/powerpoint/2010/main" val="128544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643561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7" name="think-cell data - do not delete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5"/>
          </p:nvPr>
        </p:nvSpPr>
        <p:spPr>
          <a:xfrm>
            <a:off x="515938" y="1584000"/>
            <a:ext cx="6976244" cy="4535999"/>
          </a:xfrm>
        </p:spPr>
        <p:txBody>
          <a:bodyPr/>
          <a:lstStyle/>
          <a:p>
            <a:pPr marL="0" indent="0">
              <a:buNone/>
            </a:pPr>
            <a:r>
              <a:rPr lang="da-DK" sz="2000" i="1" dirty="0" smtClean="0">
                <a:solidFill>
                  <a:schemeClr val="tx1"/>
                </a:solidFill>
              </a:rPr>
              <a:t>Løs opgaverne og følg derefter vejledningen i den blå boks. </a:t>
            </a:r>
          </a:p>
          <a:p>
            <a:pPr marL="0" indent="0">
              <a:buNone/>
            </a:pPr>
            <a:endParaRPr lang="da-DK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2000" b="1" dirty="0" smtClean="0">
                <a:solidFill>
                  <a:schemeClr val="tx1"/>
                </a:solidFill>
              </a:rPr>
              <a:t>Opgave 1:</a:t>
            </a: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>Vis og forklar, hvordan man skifter talegruppe på SINE-radioen. Skift mellem mindst 3 talegrupper. Vis gerne flere måder at skifte talegruppe på.</a:t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b="1" dirty="0" smtClean="0">
                <a:solidFill>
                  <a:schemeClr val="tx1"/>
                </a:solidFill>
              </a:rPr>
              <a:t>Opgave 2:</a:t>
            </a: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>På hvilken side i SINE-bogen kan man finde en oversigt over de 12 default SKS illustreret på et Danmarkskort? </a:t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b="1" dirty="0" smtClean="0">
                <a:solidFill>
                  <a:schemeClr val="tx1"/>
                </a:solidFill>
              </a:rPr>
              <a:t>Opgave 3:</a:t>
            </a: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>Forklar hvad et default SKS er, og hvordan det benyttes.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Post 1 – Talegrupper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27C9255-F96B-4DBB-8B1E-C5A23C68B786}" type="datetime2">
              <a:rPr lang="da-DK" smtClean="0"/>
              <a:t>25. juni 2024</a:t>
            </a:fld>
            <a:endParaRPr lang="da-DK" dirty="0"/>
          </a:p>
        </p:txBody>
      </p:sp>
      <p:sp>
        <p:nvSpPr>
          <p:cNvPr id="9" name="Rektangel 8"/>
          <p:cNvSpPr/>
          <p:nvPr/>
        </p:nvSpPr>
        <p:spPr>
          <a:xfrm>
            <a:off x="7777316" y="265471"/>
            <a:ext cx="4070555" cy="4601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b="1" dirty="0" smtClean="0"/>
          </a:p>
          <a:p>
            <a:pPr algn="ctr"/>
            <a:endParaRPr lang="da-DK" sz="2000" b="1" dirty="0"/>
          </a:p>
          <a:p>
            <a:pPr algn="ctr"/>
            <a:endParaRPr lang="da-DK" sz="2000" b="1" dirty="0" smtClean="0"/>
          </a:p>
          <a:p>
            <a:pPr algn="ctr"/>
            <a:r>
              <a:rPr lang="da-DK" sz="2000" b="1" dirty="0" smtClean="0"/>
              <a:t>Bogstav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>Lav et opkald til </a:t>
            </a:r>
            <a:r>
              <a:rPr lang="da-DK" sz="2000" b="1" dirty="0" smtClean="0"/>
              <a:t>XX</a:t>
            </a:r>
            <a:r>
              <a:rPr lang="da-DK" sz="2000" dirty="0" smtClean="0"/>
              <a:t> på </a:t>
            </a:r>
            <a:br>
              <a:rPr lang="da-DK" sz="2000" dirty="0" smtClean="0"/>
            </a:br>
            <a:r>
              <a:rPr lang="da-DK" sz="2000" b="1" dirty="0" smtClean="0"/>
              <a:t>XXX</a:t>
            </a:r>
            <a:r>
              <a:rPr lang="da-DK" sz="2000" dirty="0" smtClean="0"/>
              <a:t> og afgiv dit svar på opgave 2. </a:t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/>
              <a:t>Ved rigtigt svar, modtager I et bogstav, som I skal notere i jeres svarskema.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/>
            </a:r>
            <a:br>
              <a:rPr lang="da-DK" sz="1400" dirty="0" smtClean="0"/>
            </a:br>
            <a:endParaRPr lang="da-DK" sz="1400" dirty="0" smtClean="0"/>
          </a:p>
        </p:txBody>
      </p:sp>
    </p:spTree>
    <p:extLst>
      <p:ext uri="{BB962C8B-B14F-4D97-AF65-F5344CB8AC3E}">
        <p14:creationId xmlns:p14="http://schemas.microsoft.com/office/powerpoint/2010/main" val="142280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002608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7" name="think-cell data - do not delete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5"/>
          </p:nvPr>
        </p:nvSpPr>
        <p:spPr>
          <a:xfrm>
            <a:off x="515938" y="1584000"/>
            <a:ext cx="6779598" cy="4535999"/>
          </a:xfrm>
        </p:spPr>
        <p:txBody>
          <a:bodyPr/>
          <a:lstStyle/>
          <a:p>
            <a:pPr marL="0" indent="0">
              <a:spcBef>
                <a:spcPts val="1088"/>
              </a:spcBef>
              <a:buClr>
                <a:srgbClr val="FF8000"/>
              </a:buClr>
              <a:buNone/>
            </a:pPr>
            <a:r>
              <a:rPr lang="da-DK" sz="2000" i="1" dirty="0">
                <a:solidFill>
                  <a:schemeClr val="tx1"/>
                </a:solidFill>
              </a:rPr>
              <a:t>Løs opgaverne og følg derefter vejledningen i den blå boks. </a:t>
            </a:r>
          </a:p>
          <a:p>
            <a:pPr marL="0" indent="0">
              <a:spcBef>
                <a:spcPts val="1088"/>
              </a:spcBef>
              <a:buClr>
                <a:srgbClr val="FF8000"/>
              </a:buClr>
              <a:buNone/>
            </a:pPr>
            <a:r>
              <a:rPr lang="da-DK" sz="2000" b="1" dirty="0" smtClean="0">
                <a:solidFill>
                  <a:schemeClr val="tx1"/>
                </a:solidFill>
              </a:rPr>
              <a:t/>
            </a:r>
            <a:br>
              <a:rPr lang="da-DK" sz="2000" b="1" dirty="0" smtClean="0">
                <a:solidFill>
                  <a:schemeClr val="tx1"/>
                </a:solidFill>
              </a:rPr>
            </a:br>
            <a:r>
              <a:rPr lang="da-DK" sz="2000" b="1" dirty="0" smtClean="0">
                <a:solidFill>
                  <a:schemeClr val="tx1"/>
                </a:solidFill>
              </a:rPr>
              <a:t>Opgave 1:</a:t>
            </a: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>Beskriv, hvordan I har implementeret SINE-sikkerhedsprocedurer i jeres beredskaber. </a:t>
            </a: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/>
            </a:r>
            <a:br>
              <a:rPr lang="da-DK" sz="2000" dirty="0">
                <a:solidFill>
                  <a:schemeClr val="tx1"/>
                </a:solidFill>
              </a:rPr>
            </a:br>
            <a:r>
              <a:rPr lang="da-DK" sz="2000" b="1" dirty="0" smtClean="0">
                <a:solidFill>
                  <a:schemeClr val="tx1"/>
                </a:solidFill>
              </a:rPr>
              <a:t>Opgave 2:</a:t>
            </a: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>Forklar, hvor der kan findes mere information om sikkerhed på SINE. </a:t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b="1" dirty="0" smtClean="0">
                <a:solidFill>
                  <a:schemeClr val="tx1"/>
                </a:solidFill>
              </a:rPr>
              <a:t>Opgave 3:</a:t>
            </a: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>Redegør for, hvordan man håndterer en bortkommen radio.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Post </a:t>
            </a:r>
            <a:r>
              <a:rPr lang="da-DK" dirty="0">
                <a:solidFill>
                  <a:schemeClr val="tx1"/>
                </a:solidFill>
              </a:rPr>
              <a:t>2</a:t>
            </a:r>
            <a:r>
              <a:rPr lang="da-DK" dirty="0" smtClean="0">
                <a:solidFill>
                  <a:schemeClr val="tx1"/>
                </a:solidFill>
              </a:rPr>
              <a:t> – </a:t>
            </a:r>
            <a:r>
              <a:rPr lang="da-DK" dirty="0">
                <a:solidFill>
                  <a:schemeClr val="tx1"/>
                </a:solidFill>
              </a:rPr>
              <a:t>S</a:t>
            </a:r>
            <a:r>
              <a:rPr lang="da-DK" dirty="0" smtClean="0">
                <a:solidFill>
                  <a:schemeClr val="tx1"/>
                </a:solidFill>
              </a:rPr>
              <a:t>ikkerhed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27C9255-F96B-4DBB-8B1E-C5A23C68B786}" type="datetime2">
              <a:rPr lang="da-DK" smtClean="0"/>
              <a:t>25. juni 2024</a:t>
            </a:fld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7777316" y="265471"/>
            <a:ext cx="4070555" cy="5279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/>
              <a:t>Bogstav</a:t>
            </a: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 smtClean="0"/>
              <a:t>Noter følgende bogstav i svarskemaet.</a:t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8000" dirty="0" smtClean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556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2887021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7" name="think-cell data - do not delete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/>
          <p:cNvSpPr>
            <a:spLocks noGrp="1"/>
          </p:cNvSpPr>
          <p:nvPr>
            <p:ph sz="quarter" idx="15"/>
          </p:nvPr>
        </p:nvSpPr>
        <p:spPr>
          <a:xfrm>
            <a:off x="515937" y="1584000"/>
            <a:ext cx="6730437" cy="4535999"/>
          </a:xfrm>
        </p:spPr>
        <p:txBody>
          <a:bodyPr/>
          <a:lstStyle/>
          <a:p>
            <a:pPr marL="0" indent="0">
              <a:buNone/>
            </a:pPr>
            <a:r>
              <a:rPr lang="da-DK" sz="2000" i="1" dirty="0">
                <a:solidFill>
                  <a:schemeClr val="tx1"/>
                </a:solidFill>
              </a:rPr>
              <a:t>Løs opgaverne og følg derefter vejledningen i den blå boks. </a:t>
            </a:r>
          </a:p>
          <a:p>
            <a:pPr marL="0" indent="0">
              <a:buNone/>
            </a:pPr>
            <a:endParaRPr lang="da-DK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2000" b="1" dirty="0" smtClean="0">
                <a:solidFill>
                  <a:schemeClr val="tx1"/>
                </a:solidFill>
              </a:rPr>
              <a:t>Opgave 1:</a:t>
            </a: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>Forklar syntaksen (opkaldsproceduren) i et opkald på </a:t>
            </a:r>
            <a:r>
              <a:rPr lang="da-DK" sz="2000" dirty="0" smtClean="0">
                <a:solidFill>
                  <a:schemeClr val="tx1"/>
                </a:solidFill>
              </a:rPr>
              <a:t>SINE-radioen ved brug af det fælles radiosprog. </a:t>
            </a:r>
            <a:r>
              <a:rPr lang="da-DK" sz="2000" dirty="0">
                <a:solidFill>
                  <a:schemeClr val="tx1"/>
                </a:solidFill>
              </a:rPr>
              <a:t>Hvem nævner man først i opkaldet (og hvor mange gange), og hvem skal nævnes sidst i opkaldet (og hvor mange gange)?</a:t>
            </a: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/>
            </a:r>
            <a:br>
              <a:rPr lang="da-DK" sz="2000" dirty="0">
                <a:solidFill>
                  <a:schemeClr val="tx1"/>
                </a:solidFill>
              </a:rPr>
            </a:br>
            <a:r>
              <a:rPr lang="da-DK" sz="2000" b="1" dirty="0" smtClean="0">
                <a:solidFill>
                  <a:schemeClr val="tx1"/>
                </a:solidFill>
              </a:rPr>
              <a:t>Opgave 2:</a:t>
            </a:r>
            <a:r>
              <a:rPr lang="da-DK" sz="2000" dirty="0" smtClean="0">
                <a:solidFill>
                  <a:schemeClr val="tx1"/>
                </a:solidFill>
              </a:rPr>
              <a:t/>
            </a:r>
            <a:br>
              <a:rPr lang="da-DK" sz="2000" dirty="0" smtClean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>Redegør for de fire T’er i et radioopkald. Hvad står de for, og hvorfor er de er vigtige? </a:t>
            </a:r>
          </a:p>
          <a:p>
            <a:pPr marL="0" indent="0">
              <a:buNone/>
            </a:pPr>
            <a:r>
              <a:rPr lang="da-DK" sz="2000" dirty="0" smtClean="0"/>
              <a:t/>
            </a:r>
            <a:br>
              <a:rPr lang="da-DK" sz="2000" dirty="0" smtClean="0"/>
            </a:br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15938" y="468000"/>
            <a:ext cx="6384591" cy="720000"/>
          </a:xfrm>
        </p:spPr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Post 3 – Fælles radiosprog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27C9255-F96B-4DBB-8B1E-C5A23C68B786}" type="datetime2">
              <a:rPr lang="da-DK" smtClean="0"/>
              <a:t>25. juni 2024</a:t>
            </a:fld>
            <a:endParaRPr lang="da-DK" dirty="0"/>
          </a:p>
        </p:txBody>
      </p:sp>
      <p:sp>
        <p:nvSpPr>
          <p:cNvPr id="2" name="Rektangel 1"/>
          <p:cNvSpPr/>
          <p:nvPr/>
        </p:nvSpPr>
        <p:spPr>
          <a:xfrm>
            <a:off x="7777316" y="265471"/>
            <a:ext cx="4070555" cy="5279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b="1" dirty="0" smtClean="0"/>
          </a:p>
          <a:p>
            <a:pPr algn="ctr"/>
            <a:endParaRPr lang="da-DK" sz="2000" b="1" dirty="0"/>
          </a:p>
          <a:p>
            <a:pPr algn="ctr"/>
            <a:endParaRPr lang="da-DK" sz="2000" b="1" dirty="0" smtClean="0"/>
          </a:p>
          <a:p>
            <a:pPr algn="ctr"/>
            <a:r>
              <a:rPr lang="da-DK" sz="2000" b="1" dirty="0" smtClean="0"/>
              <a:t>Bogstav</a:t>
            </a: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/>
              <a:t>Lav et opkald til </a:t>
            </a:r>
            <a:r>
              <a:rPr lang="da-DK" sz="2000" dirty="0" smtClean="0"/>
              <a:t>XX </a:t>
            </a:r>
            <a:r>
              <a:rPr lang="da-DK" sz="2000" dirty="0"/>
              <a:t>på 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b="1" dirty="0" smtClean="0"/>
              <a:t>XXX</a:t>
            </a:r>
            <a:r>
              <a:rPr lang="da-DK" sz="2000" dirty="0" smtClean="0"/>
              <a:t> og demonstrer, hvordan du bogstaverer nummerpladen </a:t>
            </a:r>
            <a:br>
              <a:rPr lang="da-DK" sz="2000" dirty="0" smtClean="0"/>
            </a:br>
            <a:r>
              <a:rPr lang="da-DK" sz="2000" dirty="0" smtClean="0"/>
              <a:t>AP 14598. </a:t>
            </a: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/>
              <a:t>Ved rigtigt svar, modtager I et bogstav, som I skal notere i jeres svarskema.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/>
            </a:r>
            <a:br>
              <a:rPr lang="da-DK" sz="1400" dirty="0" smtClean="0"/>
            </a:br>
            <a:endParaRPr lang="da-DK" sz="1400" dirty="0" smtClean="0"/>
          </a:p>
        </p:txBody>
      </p:sp>
    </p:spTree>
    <p:extLst>
      <p:ext uri="{BB962C8B-B14F-4D97-AF65-F5344CB8AC3E}">
        <p14:creationId xmlns:p14="http://schemas.microsoft.com/office/powerpoint/2010/main" val="349119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8c95cd36-fa2f-44f1-8ef0-432e138ecd51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1289</Words>
  <PresentationFormat>Widescreen</PresentationFormat>
  <Paragraphs>159</Paragraphs>
  <Slides>13</Slides>
  <Notes>5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think-cell Slide</vt:lpstr>
      <vt:lpstr>Øvelse med poster</vt:lpstr>
      <vt:lpstr>Indhold</vt:lpstr>
      <vt:lpstr>Spilleregler</vt:lpstr>
      <vt:lpstr>Svaret i svarskemaet</vt:lpstr>
      <vt:lpstr>PowerPoint-præsentation</vt:lpstr>
      <vt:lpstr>Svarskema   Svar meldes på XXX.</vt:lpstr>
      <vt:lpstr>Post 1 – Talegrupper </vt:lpstr>
      <vt:lpstr>Post 2 – Sikkerhed</vt:lpstr>
      <vt:lpstr>Post 3 – Fælles radiosprog</vt:lpstr>
      <vt:lpstr>Post 4 – Netskitser</vt:lpstr>
      <vt:lpstr>Post 5 – DMO</vt:lpstr>
      <vt:lpstr>Post 6 – Sikkerhedsnet.dk</vt:lpstr>
      <vt:lpstr>Post 7 – ISSI-nummer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2024-06-21T11:50:27Z</dcterms:created>
  <dcterms:modified xsi:type="dcterms:W3CDTF">2024-06-25T07:00:04Z</dcterms:modified>
</cp:coreProperties>
</file>