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1" r:id="rId3"/>
    <p:sldId id="272" r:id="rId4"/>
    <p:sldId id="273" r:id="rId5"/>
  </p:sldIdLst>
  <p:sldSz cx="12192000" cy="6858000"/>
  <p:notesSz cx="6858000" cy="9144000"/>
  <p:custDataLst>
    <p:tags r:id="rId7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381" autoAdjust="0"/>
  </p:normalViewPr>
  <p:slideViewPr>
    <p:cSldViewPr snapToGrid="0">
      <p:cViewPr varScale="1">
        <p:scale>
          <a:sx n="52" d="100"/>
          <a:sy n="52" d="100"/>
        </p:scale>
        <p:origin x="90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F9A6-9692-42BC-B4CE-659E4C01141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1E1FF-2C84-4A01-AC6E-C34AB238D51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505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21E1FF-2C84-4A01-AC6E-C34AB238D51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56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  <p:pic>
        <p:nvPicPr>
          <p:cNvPr id="7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330" y="367074"/>
            <a:ext cx="2795339" cy="52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0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048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52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8617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3858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0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lide_1_AM98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827" y="240145"/>
            <a:ext cx="1706628" cy="323273"/>
          </a:xfrm>
          <a:prstGeom prst="rect">
            <a:avLst/>
          </a:prstGeom>
        </p:spPr>
      </p:pic>
      <p:sp>
        <p:nvSpPr>
          <p:cNvPr id="8" name="Title 7" hidden="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991007" cy="84907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2" name="Pladsholder til tekst 1"/>
          <p:cNvSpPr txBox="1"/>
          <p:nvPr userDrawn="1"/>
        </p:nvSpPr>
        <p:spPr>
          <a:xfrm>
            <a:off x="390088" y="870026"/>
            <a:ext cx="5046436" cy="56938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0"/>
          </p:nvPr>
        </p:nvSpPr>
        <p:spPr>
          <a:xfrm>
            <a:off x="390525" y="869950"/>
            <a:ext cx="5046663" cy="569436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16" name="Pladsholder til tekst 15"/>
          <p:cNvSpPr txBox="1"/>
          <p:nvPr userDrawn="1"/>
        </p:nvSpPr>
        <p:spPr>
          <a:xfrm>
            <a:off x="5785658" y="869950"/>
            <a:ext cx="6035040" cy="56939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cxnSp>
        <p:nvCxnSpPr>
          <p:cNvPr id="24" name="Lige forbindelse 4"/>
          <p:cNvCxnSpPr/>
          <p:nvPr userDrawn="1"/>
        </p:nvCxnSpPr>
        <p:spPr>
          <a:xfrm>
            <a:off x="5912958" y="2944143"/>
            <a:ext cx="5699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Lige forbindelse 28"/>
          <p:cNvCxnSpPr/>
          <p:nvPr userDrawn="1"/>
        </p:nvCxnSpPr>
        <p:spPr>
          <a:xfrm>
            <a:off x="5912957" y="4238366"/>
            <a:ext cx="5699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29"/>
          <p:cNvCxnSpPr/>
          <p:nvPr userDrawn="1"/>
        </p:nvCxnSpPr>
        <p:spPr>
          <a:xfrm>
            <a:off x="5912958" y="3576099"/>
            <a:ext cx="5699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Lige forbindelse 16"/>
          <p:cNvCxnSpPr/>
          <p:nvPr userDrawn="1"/>
        </p:nvCxnSpPr>
        <p:spPr>
          <a:xfrm>
            <a:off x="5924177" y="4935711"/>
            <a:ext cx="5699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Pladsholder til indhold 28"/>
          <p:cNvSpPr>
            <a:spLocks noGrp="1"/>
          </p:cNvSpPr>
          <p:nvPr>
            <p:ph sz="quarter" idx="11"/>
          </p:nvPr>
        </p:nvSpPr>
        <p:spPr>
          <a:xfrm>
            <a:off x="5913438" y="869950"/>
            <a:ext cx="4833937" cy="10033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2"/>
          </p:nvPr>
        </p:nvSpPr>
        <p:spPr>
          <a:xfrm>
            <a:off x="9667875" y="1873250"/>
            <a:ext cx="1985963" cy="26987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33" name="Pladsholder til indhold 32"/>
          <p:cNvSpPr>
            <a:spLocks noGrp="1"/>
          </p:cNvSpPr>
          <p:nvPr>
            <p:ph sz="quarter" idx="13"/>
          </p:nvPr>
        </p:nvSpPr>
        <p:spPr>
          <a:xfrm>
            <a:off x="5924550" y="2314575"/>
            <a:ext cx="3233738" cy="5286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35" name="Pladsholder til indhold 34"/>
          <p:cNvSpPr>
            <a:spLocks noGrp="1"/>
          </p:cNvSpPr>
          <p:nvPr>
            <p:ph sz="quarter" idx="14"/>
          </p:nvPr>
        </p:nvSpPr>
        <p:spPr>
          <a:xfrm>
            <a:off x="9539288" y="2314575"/>
            <a:ext cx="2073275" cy="5286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37" name="Pladsholder til indhold 36"/>
          <p:cNvSpPr>
            <a:spLocks noGrp="1"/>
          </p:cNvSpPr>
          <p:nvPr>
            <p:ph sz="quarter" idx="15"/>
          </p:nvPr>
        </p:nvSpPr>
        <p:spPr>
          <a:xfrm>
            <a:off x="5913438" y="3000375"/>
            <a:ext cx="3860800" cy="50006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39" name="Pladsholder til indhold 38"/>
          <p:cNvSpPr>
            <a:spLocks noGrp="1"/>
          </p:cNvSpPr>
          <p:nvPr>
            <p:ph sz="quarter" idx="16"/>
          </p:nvPr>
        </p:nvSpPr>
        <p:spPr>
          <a:xfrm>
            <a:off x="10555288" y="3000375"/>
            <a:ext cx="1057275" cy="50006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41" name="Pladsholder til indhold 40"/>
          <p:cNvSpPr>
            <a:spLocks noGrp="1"/>
          </p:cNvSpPr>
          <p:nvPr>
            <p:ph sz="quarter" idx="17"/>
          </p:nvPr>
        </p:nvSpPr>
        <p:spPr>
          <a:xfrm>
            <a:off x="5924550" y="3591629"/>
            <a:ext cx="3849688" cy="5607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43" name="Pladsholder til indhold 42"/>
          <p:cNvSpPr>
            <a:spLocks noGrp="1"/>
          </p:cNvSpPr>
          <p:nvPr>
            <p:ph sz="quarter" idx="18"/>
          </p:nvPr>
        </p:nvSpPr>
        <p:spPr>
          <a:xfrm>
            <a:off x="5924550" y="4253615"/>
            <a:ext cx="3849688" cy="58896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  <p:sp>
        <p:nvSpPr>
          <p:cNvPr id="45" name="Pladsholder til indhold 44"/>
          <p:cNvSpPr>
            <a:spLocks noGrp="1"/>
          </p:cNvSpPr>
          <p:nvPr>
            <p:ph sz="quarter" idx="19"/>
          </p:nvPr>
        </p:nvSpPr>
        <p:spPr>
          <a:xfrm>
            <a:off x="5924550" y="5130800"/>
            <a:ext cx="4124325" cy="63976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843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slide_2_AM98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827" y="240145"/>
            <a:ext cx="1706628" cy="32327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2508" y="240145"/>
            <a:ext cx="7991007" cy="523220"/>
          </a:xfrm>
          <a:noFill/>
        </p:spPr>
        <p:txBody>
          <a:bodyPr wrap="square" rtlCol="0">
            <a:spAutoFit/>
          </a:bodyPr>
          <a:lstStyle>
            <a:lvl1pPr>
              <a:defRPr kumimoji="0" lang="en-IN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2" name="Afrundet rektangel 1"/>
          <p:cNvSpPr/>
          <p:nvPr userDrawn="1"/>
        </p:nvSpPr>
        <p:spPr>
          <a:xfrm>
            <a:off x="384655" y="817081"/>
            <a:ext cx="6069486" cy="523221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>
          <a:xfrm>
            <a:off x="384655" y="817563"/>
            <a:ext cx="6069486" cy="522739"/>
          </a:xfrm>
        </p:spPr>
        <p:txBody>
          <a:bodyPr>
            <a:normAutofit/>
          </a:bodyPr>
          <a:lstStyle>
            <a:lvl1pPr marL="0" indent="0">
              <a:buNone/>
              <a:defRPr sz="1400" b="1"/>
            </a:lvl1pPr>
          </a:lstStyle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409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slide_3_AM98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827" y="240145"/>
            <a:ext cx="1706628" cy="32327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2508" y="317089"/>
            <a:ext cx="7991007" cy="369332"/>
          </a:xfrm>
          <a:noFill/>
        </p:spPr>
        <p:txBody>
          <a:bodyPr wrap="square" rtlCol="0">
            <a:spAutoFit/>
          </a:bodyPr>
          <a:lstStyle>
            <a:lvl1pPr>
              <a:defRPr kumimoji="0" lang="en-IN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2" name="Afrundet rektangel 1"/>
          <p:cNvSpPr/>
          <p:nvPr userDrawn="1"/>
        </p:nvSpPr>
        <p:spPr>
          <a:xfrm>
            <a:off x="271405" y="1042160"/>
            <a:ext cx="3001600" cy="276999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>
          <a:xfrm>
            <a:off x="271406" y="1042160"/>
            <a:ext cx="3001600" cy="276999"/>
          </a:xfrm>
        </p:spPr>
        <p:txBody>
          <a:bodyPr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578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4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117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817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134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788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EDF22-850D-4F61-86A0-D835CEC493B8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828C-560C-45D7-8AAC-D10F5B6969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83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kos-cfb@politi.dk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sikkerhedsnet.dk/" TargetMode="Externa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523999" y="2267383"/>
            <a:ext cx="9144000" cy="2387600"/>
          </a:xfrm>
        </p:spPr>
        <p:txBody>
          <a:bodyPr/>
          <a:lstStyle/>
          <a:p>
            <a:r>
              <a:rPr lang="da-DK" b="1" dirty="0"/>
              <a:t>Skabelon til opbygning </a:t>
            </a:r>
            <a:br>
              <a:rPr lang="da-DK" b="1" dirty="0"/>
            </a:br>
            <a:r>
              <a:rPr lang="da-DK" b="1" dirty="0"/>
              <a:t>af netskitser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5208638" y="5126933"/>
            <a:ext cx="1774722" cy="506952"/>
          </a:xfrm>
        </p:spPr>
        <p:txBody>
          <a:bodyPr/>
          <a:lstStyle/>
          <a:p>
            <a:r>
              <a:rPr lang="da-DK" dirty="0"/>
              <a:t>Juni 2024</a:t>
            </a:r>
          </a:p>
        </p:txBody>
      </p:sp>
    </p:spTree>
    <p:extLst>
      <p:ext uri="{BB962C8B-B14F-4D97-AF65-F5344CB8AC3E}">
        <p14:creationId xmlns:p14="http://schemas.microsoft.com/office/powerpoint/2010/main" val="157844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</a:pPr>
            <a:r>
              <a:rPr lang="da-DK" b="1" dirty="0"/>
              <a:t>Indhold</a:t>
            </a:r>
            <a:br>
              <a:rPr lang="da-DK" dirty="0"/>
            </a:br>
            <a:r>
              <a:rPr lang="da-DK" dirty="0"/>
              <a:t>Denne Power Point skabelon kan bruges af beredskaberne til udarbejdelse af netskitser for henholdsvis intern og tværgående kommunikation på radionettet SINE.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</a:pPr>
            <a:r>
              <a:rPr lang="da-DK" dirty="0"/>
              <a:t>Skabelonen skal ses som et værktøj, der kan bruges af alle beredskaber til at understøtte planlægningen af den operative kommunikation.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</a:pPr>
            <a:r>
              <a:rPr lang="da-DK" dirty="0"/>
              <a:t>Skabelonen kan hentes ned til planlæggerens egen computer, og der kan ændres i tekst og udformning, så netskitserne passer til udførelsen af øvelsen eller den skarpe indsats i forhold til kaldesignaler, organisering og brug af talegrupper.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</a:pPr>
            <a:r>
              <a:rPr lang="da-DK" dirty="0"/>
              <a:t>Hvis netskitsen bliver for indviklet i forhold til planen/indsatsens udførelse, kan det være en fordel at udfærdige en specifik netskitse til hver fase i udførelsen.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</a:pPr>
            <a:r>
              <a:rPr lang="da-DK" dirty="0"/>
              <a:t>Kommentarer eller forslag til skabelonen kan sendes til CFB på </a:t>
            </a:r>
            <a:br>
              <a:rPr lang="da-DK" dirty="0"/>
            </a:br>
            <a:r>
              <a:rPr lang="da-DK" dirty="0">
                <a:hlinkClick r:id="rId3" tooltip="kos-cfb@politi.dk"/>
              </a:rPr>
              <a:t>kos-cfb@politi.dk</a:t>
            </a:r>
            <a:r>
              <a:rPr lang="da-DK" dirty="0"/>
              <a:t>. Godkendte netskitser ligger på </a:t>
            </a:r>
            <a:r>
              <a:rPr lang="da-DK" dirty="0">
                <a:hlinkClick r:id="rId4" tooltip="www.sikkerhedsnet.dk"/>
              </a:rPr>
              <a:t>www.sikkerhedsnet.dk</a:t>
            </a:r>
            <a:r>
              <a:rPr lang="da-DK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a-DK" dirty="0"/>
              <a:t>Den tværgående kommunikation på SINE er illustreret i en række netskitser, som kan findes på hjemmesiden eller i SINE-håndbogen fra side 44 til side 58. Politiets netskitser er tilgængelige på politiets interne platforme.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/>
          </p:nvPr>
        </p:nvSpPr>
        <p:spPr>
          <a:xfrm>
            <a:off x="5793518" y="884940"/>
            <a:ext cx="5913801" cy="831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b="1" dirty="0"/>
              <a:t>Læsning af netskitser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dirty="0"/>
              <a:t>Netskitserne illustrerer, hvem der taler med hvem under en indsats, og de skal ikke læses som et udtryk for organisationsstruktur og ledelse.</a:t>
            </a:r>
            <a:endParaRPr lang="en-IN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2"/>
          </p:nvPr>
        </p:nvSpPr>
        <p:spPr>
          <a:xfrm>
            <a:off x="10822117" y="1933912"/>
            <a:ext cx="1005122" cy="269173"/>
          </a:xfrm>
        </p:spPr>
        <p:txBody>
          <a:bodyPr/>
          <a:lstStyle/>
          <a:p>
            <a:r>
              <a:rPr lang="da-DK" dirty="0"/>
              <a:t>Eksempel:</a:t>
            </a:r>
            <a:endParaRPr lang="en-IN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5789640" y="2164675"/>
            <a:ext cx="3233738" cy="5286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dirty="0"/>
              <a:t>De røde firkanter med hvidt felt illustrerer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dirty="0"/>
              <a:t>skadestedssæt og talegruppe.</a:t>
            </a:r>
            <a:endParaRPr lang="en-IN" dirty="0"/>
          </a:p>
        </p:txBody>
      </p:sp>
      <p:pic>
        <p:nvPicPr>
          <p:cNvPr id="3" name="Billede 2" descr="Figur som illustrerer skadestedssæt og talegruppe">
            <a:extLst>
              <a:ext uri="{FF2B5EF4-FFF2-40B4-BE49-F238E27FC236}">
                <a16:creationId xmlns:a16="http://schemas.microsoft.com/office/drawing/2014/main" id="{772CBDBE-F305-1E6F-239C-743B5A73EB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288" y="2286000"/>
            <a:ext cx="2185200" cy="583453"/>
          </a:xfrm>
          <a:prstGeom prst="rect">
            <a:avLst/>
          </a:prstGeom>
        </p:spPr>
      </p:pic>
      <p:sp>
        <p:nvSpPr>
          <p:cNvPr id="11" name="Pladsholder til indhold 10"/>
          <p:cNvSpPr>
            <a:spLocks noGrp="1"/>
          </p:cNvSpPr>
          <p:nvPr>
            <p:ph sz="quarter" idx="15"/>
          </p:nvPr>
        </p:nvSpPr>
        <p:spPr>
          <a:xfrm>
            <a:off x="5808508" y="3000375"/>
            <a:ext cx="3109940" cy="5000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dirty="0"/>
              <a:t>De udfyldte firkanter illustrerer sektor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dirty="0"/>
              <a:t>og funktion.</a:t>
            </a:r>
            <a:endParaRPr lang="en-IN" dirty="0"/>
          </a:p>
        </p:txBody>
      </p:sp>
      <p:pic>
        <p:nvPicPr>
          <p:cNvPr id="17" name="Billede 16" descr="Figur som illustrerer sektor og funktion">
            <a:extLst>
              <a:ext uri="{FF2B5EF4-FFF2-40B4-BE49-F238E27FC236}">
                <a16:creationId xmlns:a16="http://schemas.microsoft.com/office/drawing/2014/main" id="{9CCFE465-976B-7C03-6BFD-DB68A67302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094" y="2987167"/>
            <a:ext cx="1125000" cy="526478"/>
          </a:xfrm>
          <a:prstGeom prst="rect">
            <a:avLst/>
          </a:prstGeom>
        </p:spPr>
      </p:pic>
      <p:sp>
        <p:nvSpPr>
          <p:cNvPr id="13" name="Pladsholder til indhold 12"/>
          <p:cNvSpPr>
            <a:spLocks noGrp="1"/>
          </p:cNvSpPr>
          <p:nvPr>
            <p:ph sz="quarter" idx="17"/>
          </p:nvPr>
        </p:nvSpPr>
        <p:spPr>
          <a:xfrm>
            <a:off x="5804630" y="3621609"/>
            <a:ext cx="3279411" cy="51208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a-DK" dirty="0"/>
              <a:t>De røde streger illustrerer kommunikation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a-DK" dirty="0"/>
              <a:t>i skadestedssæt.</a:t>
            </a:r>
          </a:p>
        </p:txBody>
      </p:sp>
      <p:pic>
        <p:nvPicPr>
          <p:cNvPr id="19" name="Billede 18" descr="Figur som illustrerer kommunikation  i skadestedssæt">
            <a:extLst>
              <a:ext uri="{FF2B5EF4-FFF2-40B4-BE49-F238E27FC236}">
                <a16:creationId xmlns:a16="http://schemas.microsoft.com/office/drawing/2014/main" id="{31DE7AB3-1850-DAC9-903A-16C3294A86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433" y="3898538"/>
            <a:ext cx="1560037" cy="47106"/>
          </a:xfrm>
          <a:prstGeom prst="rect">
            <a:avLst/>
          </a:prstGeom>
        </p:spPr>
      </p:pic>
      <p:sp>
        <p:nvSpPr>
          <p:cNvPr id="14" name="Pladsholder til indhold 13"/>
          <p:cNvSpPr>
            <a:spLocks noGrp="1"/>
          </p:cNvSpPr>
          <p:nvPr>
            <p:ph sz="quarter" idx="18"/>
          </p:nvPr>
        </p:nvSpPr>
        <p:spPr>
          <a:xfrm>
            <a:off x="5819620" y="4283595"/>
            <a:ext cx="3849688" cy="588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a-DK" dirty="0"/>
              <a:t>De sorte streger illustrerer kommunikation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a-DK" dirty="0"/>
              <a:t>i interne talegrupper (eget VPN).</a:t>
            </a:r>
            <a:endParaRPr lang="en-IN" dirty="0"/>
          </a:p>
        </p:txBody>
      </p:sp>
      <p:pic>
        <p:nvPicPr>
          <p:cNvPr id="21" name="Billede 20" descr="Figur som illustrerer kommunikation  i interne talegrupper (eget VPN).">
            <a:extLst>
              <a:ext uri="{FF2B5EF4-FFF2-40B4-BE49-F238E27FC236}">
                <a16:creationId xmlns:a16="http://schemas.microsoft.com/office/drawing/2014/main" id="{77B6B7A0-06CA-457D-174E-18EB13D947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482" y="4573314"/>
            <a:ext cx="1590517" cy="38793"/>
          </a:xfrm>
          <a:prstGeom prst="rect">
            <a:avLst/>
          </a:prstGeom>
        </p:spPr>
      </p:pic>
      <p:sp>
        <p:nvSpPr>
          <p:cNvPr id="15" name="Pladsholder til indhold 14"/>
          <p:cNvSpPr>
            <a:spLocks noGrp="1"/>
          </p:cNvSpPr>
          <p:nvPr>
            <p:ph sz="quarter" idx="19"/>
          </p:nvPr>
        </p:nvSpPr>
        <p:spPr>
          <a:xfrm>
            <a:off x="5819619" y="4950920"/>
            <a:ext cx="4373693" cy="5482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dirty="0"/>
              <a:t>De røde stiplede linjer illustrerer medhør på talegruppen i skadestedssæt.</a:t>
            </a:r>
            <a:endParaRPr lang="en-IN" dirty="0"/>
          </a:p>
        </p:txBody>
      </p:sp>
      <p:pic>
        <p:nvPicPr>
          <p:cNvPr id="23" name="Billede 22" descr="Figur som illustrerer medhør på talegruppen i  skadestedssæt.">
            <a:extLst>
              <a:ext uri="{FF2B5EF4-FFF2-40B4-BE49-F238E27FC236}">
                <a16:creationId xmlns:a16="http://schemas.microsoft.com/office/drawing/2014/main" id="{609FE2A4-BAD8-BB00-77C9-5755434A4D4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790" y="5118407"/>
            <a:ext cx="1596059" cy="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8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2508" y="67790"/>
            <a:ext cx="8601630" cy="867930"/>
          </a:xfrm>
        </p:spPr>
        <p:txBody>
          <a:bodyPr/>
          <a:lstStyle/>
          <a:p>
            <a:pPr lvl="0"/>
            <a:r>
              <a:rPr lang="da-DK" altLang="da-DK" dirty="0"/>
              <a:t>Eksempel på udfærdigelse af netskitse til egen sektor</a:t>
            </a:r>
            <a:endParaRPr lang="en-IN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a-DK" dirty="0">
                <a:solidFill>
                  <a:prstClr val="black"/>
                </a:solidFill>
              </a:rPr>
              <a:t>Når KST er i drift, kører tilgående styrker frem på tildelt SKS XXX KST og melder sig i opmarchområdet med mindre andet er aftalt med indsatsledelsen.</a:t>
            </a:r>
          </a:p>
        </p:txBody>
      </p:sp>
      <p:pic>
        <p:nvPicPr>
          <p:cNvPr id="8" name="Billede 7" descr="Diagram som viser netskitse til egen sektor.&#10;&#10;Opmarch/ Tilgående styrker (kommunikation i interne talegrupper (eget VPN)), går videre til&#10;Tildelt SKS XXX KST (kommunikation i skadestedssæt), går videre til&#10;KST (kommunikation i interne talegrupper (eget VPN), går videre til&#10;Tildelt SKS XXX ISL (kommunikation i skadestedssæt), går videre til&#10;(kommunikation i interne talegrupper (eget VPN)&#10;- ISL POLITI &#10;- ISL SUND&#10;- Ekspertberedskab&#10;- HEMS-Helikopter&#10;- SAR-Helikopter&#10;- Andre Aktører&#10;Eller&#10;Tildelt SKS XXX KST (kommunikation i skadestedssæt), går videre til&#10;ISL BRAND (kommunikation i interne talegrupper (eget VPN), går videre til&#10;Tildelt SKS XXX HL BRAND (kommunikation i skadestedssæt), går videre til&#10;(kommunikation i interne talegrupper (eget VPN):&#10;- Holdleder 1 &#10;- Holdleder 2 &#10;- Indsæt selv…&#10;- Indsæt selv…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94" y="1536666"/>
            <a:ext cx="11547515" cy="51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0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8" y="272119"/>
            <a:ext cx="7991007" cy="369332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da-DK" altLang="da-DK" dirty="0"/>
              <a:t>Kommunikation på SINE under …………...</a:t>
            </a:r>
            <a:endParaRPr lang="en-IN" dirty="0"/>
          </a:p>
        </p:txBody>
      </p:sp>
      <p:pic>
        <p:nvPicPr>
          <p:cNvPr id="3" name="Billede 2" descr="Logo: CFB – Center for Beredskabskommunikation.">
            <a:extLst>
              <a:ext uri="{FF2B5EF4-FFF2-40B4-BE49-F238E27FC236}">
                <a16:creationId xmlns:a16="http://schemas.microsoft.com/office/drawing/2014/main" id="{1A4392BE-407A-248F-CEC4-98B2B48F30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548" y="189569"/>
            <a:ext cx="1704752" cy="402714"/>
          </a:xfrm>
          <a:prstGeom prst="rect">
            <a:avLst/>
          </a:prstGeom>
        </p:spPr>
      </p:pic>
      <p:sp>
        <p:nvSpPr>
          <p:cNvPr id="7" name="Pladsholder til indhold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a-DK" dirty="0">
                <a:solidFill>
                  <a:prstClr val="black"/>
                </a:solidFill>
              </a:rPr>
              <a:t>Forklarende tekst</a:t>
            </a:r>
          </a:p>
        </p:txBody>
      </p:sp>
      <p:pic>
        <p:nvPicPr>
          <p:cNvPr id="10" name="Billede 9" descr="Diagram som viser Kommunikation på SINE under …………...  &#10;kommunikation i interne talegrupper (eget VPN):&#10;- Rednings-beredskabet&#10;- Skadesteds-leder 1&#10;- Skadesteds-leder 2&#10;- Holdleder 1&#10;- Holdleder 2, går videre til&#10;- Beredskabsstyrelsen&#10;- 1. VH&#10;- Holdleder 1, går videre til&#10;- Sundhedsberedskabet&#10;- Ambulanceleder&#10;- AMK Vagtcentral&#10;- Behandlingspladsleder, går videre til&#10;- Forsvaret&#10;- JRCC&#10;- On Scene Coordinator&#10;- On Scene Commander, går videre til&#10;- Andre Aktører&#10;- Banedanmark&#10;- Ekspert-beredskab&#10;- EOD, går videre til&#10;kommunikation i skadestedssæt:&#10;- Tildelt SKS XXX ISL&#10;- Tildelt SKS XXX KST&#10;- Assistance SKS 3XX, går videre til&#10;kommunikation i interne talegrupper (eget VPN):&#10;- Eget VPN&#10;- POLITI&#10;- KST, går videre til&#10;- ISL BRAND&#10;- ISL POLITI &#10;- ISL SUND&#10;- Ekspertberedskab&#10;- HEMS-Helikopter&#10;- SAR-Helikopter&#10;- Andre Aktører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27" y="1055759"/>
            <a:ext cx="11605690" cy="570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66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30bda9c5-6714-4a9f-ab98-48919d103056"/>
</p:tagLst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13935</TotalTime>
  <Words>310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Office-tema</vt:lpstr>
      <vt:lpstr>Skabelon til opbygning  af netskitser</vt:lpstr>
      <vt:lpstr>PowerPoint Presentation</vt:lpstr>
      <vt:lpstr>Eksempel på udfærdigelse af netskitse til egen sektor</vt:lpstr>
      <vt:lpstr>Kommunikation på SINE under …………...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Skabelon til opbygning af netskitser</dc:title>
  <cp:revision>23</cp:revision>
  <dcterms:created xsi:type="dcterms:W3CDTF">2021-09-09T10:04:46Z</dcterms:created>
  <dcterms:modified xsi:type="dcterms:W3CDTF">2024-06-25T11:36:40Z</dcterms:modified>
</cp:coreProperties>
</file>