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4" r:id="rId2"/>
    <p:sldId id="300" r:id="rId3"/>
    <p:sldId id="310" r:id="rId4"/>
    <p:sldId id="306" r:id="rId5"/>
    <p:sldId id="309" r:id="rId6"/>
    <p:sldId id="308" r:id="rId7"/>
  </p:sldIdLst>
  <p:sldSz cx="9144000" cy="6858000" type="screen4x3"/>
  <p:notesSz cx="6805613" cy="9944100"/>
  <p:custDataLst>
    <p:tags r:id="rId10"/>
  </p:custDataLst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yst layout 2 - Markerin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Mørkt layout 2 - Markering 1/Marker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Mørkt layout 1 - Marker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5" autoAdjust="0"/>
    <p:restoredTop sz="86381" autoAdjust="0"/>
  </p:normalViewPr>
  <p:slideViewPr>
    <p:cSldViewPr>
      <p:cViewPr varScale="1">
        <p:scale>
          <a:sx n="59" d="100"/>
          <a:sy n="59" d="100"/>
        </p:scale>
        <p:origin x="4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96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2"/>
          <a:stretch>
            <a:fillRect/>
          </a:stretch>
        </p:blipFill>
        <p:spPr bwMode="auto">
          <a:xfrm>
            <a:off x="0" y="0"/>
            <a:ext cx="6805613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947EA18-44C4-4313-821C-F14552757C4E}" type="datetimeFigureOut">
              <a:rPr lang="da-DK"/>
              <a:pPr>
                <a:defRPr/>
              </a:pPr>
              <a:t>25-06-2024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a-DK"/>
              <a:t>side #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E1D8F3A-5B8B-41F6-8BEE-E4AC5002DC33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DB9D070-25B8-4DFE-8352-040CE223A7CC}" type="datetimeFigureOut">
              <a:rPr lang="da-DK"/>
              <a:pPr>
                <a:defRPr/>
              </a:pPr>
              <a:t>25-06-2024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pPr lvl="0"/>
            <a:endParaRPr lang="da-DK" noProof="0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a-DK"/>
              <a:t>side #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298EC06-5E68-457B-8B28-A5F88FBC02EB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/>
          </a:p>
        </p:txBody>
      </p:sp>
      <p:sp>
        <p:nvSpPr>
          <p:cNvPr id="7172" name="Pladsholder til sidefod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altLang="da-DK"/>
              <a:t>side #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side #</a:t>
            </a:r>
          </a:p>
        </p:txBody>
      </p:sp>
    </p:spTree>
    <p:extLst>
      <p:ext uri="{BB962C8B-B14F-4D97-AF65-F5344CB8AC3E}">
        <p14:creationId xmlns:p14="http://schemas.microsoft.com/office/powerpoint/2010/main" val="325664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1438275"/>
            <a:ext cx="6291262" cy="17907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600"/>
              </a:lnSpc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429000"/>
            <a:ext cx="6291262" cy="2895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930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47565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dirty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47565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673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635080" cy="940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63508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976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 bwMode="auto">
          <a:xfrm>
            <a:off x="2320925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44208" y="274639"/>
            <a:ext cx="1800200" cy="437849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150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 rot="5400000">
            <a:off x="7416800" y="5326063"/>
            <a:ext cx="1371600" cy="304800"/>
          </a:xfrm>
        </p:spPr>
        <p:txBody>
          <a:bodyPr/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 rot="5400000">
            <a:off x="6481763" y="4759325"/>
            <a:ext cx="1371600" cy="1447800"/>
          </a:xfrm>
        </p:spPr>
        <p:txBody>
          <a:bodyPr/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757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635080" cy="79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6635080" cy="4713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581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635080" cy="79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628775"/>
            <a:ext cx="6635750" cy="3529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184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123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6635080" cy="36004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3240360" cy="4281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100"/>
            </a:lvl5pPr>
            <a:lvl6pPr>
              <a:defRPr sz="1000">
                <a:latin typeface="Times New Roman" pitchFamily="18" charset="0"/>
                <a:cs typeface="Times New Roman" pitchFamily="18" charset="0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851920" y="1844824"/>
            <a:ext cx="3240360" cy="4281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000">
                <a:latin typeface="Times New Roman" pitchFamily="18" charset="0"/>
                <a:cs typeface="Times New Roman" pitchFamily="18" charset="0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702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23807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238071" cy="39512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852937" y="1535113"/>
            <a:ext cx="323934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852937" y="2174875"/>
            <a:ext cx="3239343" cy="39512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129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689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314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351723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617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68773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Billed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5338" y="1438275"/>
            <a:ext cx="6291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5338" y="1906588"/>
            <a:ext cx="62912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  <a:p>
            <a:pPr lvl="4"/>
            <a:endParaRPr lang="da-DK" altLang="da-DK"/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a-DK"/>
              <a:t>7. juni 2018</a:t>
            </a:r>
            <a:endParaRPr lang="da-DK" dirty="0"/>
          </a:p>
        </p:txBody>
      </p:sp>
      <p:sp>
        <p:nvSpPr>
          <p:cNvPr id="14" name="Footer Placeholder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47" r:id="rId2"/>
    <p:sldLayoutId id="2147484258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  <p:sldLayoutId id="2147484257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860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 noChangeArrowheads="1"/>
          </p:cNvSpPr>
          <p:nvPr>
            <p:ph type="ctrTitle"/>
          </p:nvPr>
        </p:nvSpPr>
        <p:spPr>
          <a:xfrm>
            <a:off x="795338" y="1438275"/>
            <a:ext cx="6291262" cy="1790700"/>
          </a:xfrm>
        </p:spPr>
        <p:txBody>
          <a:bodyPr/>
          <a:lstStyle/>
          <a:p>
            <a:pPr eaLnBrk="1" hangingPunct="1"/>
            <a:r>
              <a:rPr lang="da-DK" altLang="da-DK" sz="3000" dirty="0"/>
              <a:t>SINE’s opbygning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6635750" cy="792163"/>
          </a:xfrm>
        </p:spPr>
        <p:txBody>
          <a:bodyPr/>
          <a:lstStyle/>
          <a:p>
            <a:r>
              <a:rPr lang="da-DK" altLang="da-DK" dirty="0"/>
              <a:t>Indhold</a:t>
            </a:r>
          </a:p>
        </p:txBody>
      </p:sp>
      <p:sp>
        <p:nvSpPr>
          <p:cNvPr id="8195" name="Pladsholder til indhold 2"/>
          <p:cNvSpPr>
            <a:spLocks noGrp="1"/>
          </p:cNvSpPr>
          <p:nvPr>
            <p:ph idx="1"/>
          </p:nvPr>
        </p:nvSpPr>
        <p:spPr>
          <a:xfrm>
            <a:off x="457200" y="1412875"/>
            <a:ext cx="6635750" cy="4713288"/>
          </a:xfrm>
        </p:spPr>
        <p:txBody>
          <a:bodyPr/>
          <a:lstStyle/>
          <a:p>
            <a:r>
              <a:rPr lang="da-DK" altLang="da-DK" dirty="0"/>
              <a:t>Terminologi og begreber</a:t>
            </a:r>
          </a:p>
          <a:p>
            <a:r>
              <a:rPr lang="da-DK" altLang="da-DK" dirty="0"/>
              <a:t>Opbygning</a:t>
            </a:r>
          </a:p>
          <a:p>
            <a:r>
              <a:rPr lang="da-DK" altLang="da-DK" dirty="0"/>
              <a:t>Dækning </a:t>
            </a:r>
          </a:p>
          <a:p>
            <a:r>
              <a:rPr lang="da-DK" altLang="da-DK" dirty="0"/>
              <a:t>Prioritering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6635750" cy="792163"/>
          </a:xfrm>
        </p:spPr>
        <p:txBody>
          <a:bodyPr/>
          <a:lstStyle/>
          <a:p>
            <a:r>
              <a:rPr lang="da-DK" altLang="da-DK" dirty="0"/>
              <a:t>Terminologi og begreber </a:t>
            </a:r>
          </a:p>
        </p:txBody>
      </p:sp>
      <p:sp>
        <p:nvSpPr>
          <p:cNvPr id="9219" name="Pladsholder til indhold 2"/>
          <p:cNvSpPr>
            <a:spLocks noGrp="1"/>
          </p:cNvSpPr>
          <p:nvPr>
            <p:ph idx="1"/>
          </p:nvPr>
        </p:nvSpPr>
        <p:spPr>
          <a:xfrm>
            <a:off x="457200" y="1412875"/>
            <a:ext cx="6635750" cy="4032349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da-DK" altLang="da-DK" b="1" dirty="0"/>
              <a:t>Tetra</a:t>
            </a:r>
            <a:r>
              <a:rPr lang="da-DK" altLang="da-DK" dirty="0"/>
              <a:t>: Navnet på den tekniske standard, der ligger til grund for Sine</a:t>
            </a:r>
          </a:p>
          <a:p>
            <a:pPr>
              <a:spcAft>
                <a:spcPts val="2400"/>
              </a:spcAft>
            </a:pPr>
            <a:r>
              <a:rPr lang="da-DK" altLang="da-DK" b="1" dirty="0"/>
              <a:t>TMO</a:t>
            </a:r>
            <a:r>
              <a:rPr lang="da-DK" altLang="da-DK" dirty="0"/>
              <a:t>: ”Trunk Mode” kommunikationstilstand hvor radioerne 	kommunikerer via nettets sendemaster og dermed kan 	kommunikere på tværs af landet</a:t>
            </a:r>
          </a:p>
          <a:p>
            <a:pPr>
              <a:spcAft>
                <a:spcPts val="2400"/>
              </a:spcAft>
            </a:pPr>
            <a:r>
              <a:rPr lang="da-DK" altLang="da-DK" b="1" dirty="0"/>
              <a:t>DMO</a:t>
            </a:r>
            <a:r>
              <a:rPr lang="da-DK" altLang="da-DK" dirty="0"/>
              <a:t>: ”Direct Mode” kommunikationstilstand hvor radioerne 	kommunikerer direkte med hinanden udenom nettet og dermed 	kun har kort rækkevidde men kan kommunikere, hvor nettet 	ikke dækker.</a:t>
            </a:r>
          </a:p>
          <a:p>
            <a:pPr>
              <a:spcAft>
                <a:spcPts val="2400"/>
              </a:spcAft>
            </a:pPr>
            <a:r>
              <a:rPr lang="da-DK" altLang="da-DK" b="1" dirty="0"/>
              <a:t>AGA: ”</a:t>
            </a:r>
            <a:r>
              <a:rPr lang="da-DK" altLang="da-DK" dirty="0"/>
              <a:t>Air Ground Air” betegnelse for særlig gruppe sendemaste 	reserveret for brug af flyvende enheder (Helikoptere og 	overvågningsfly)</a:t>
            </a:r>
          </a:p>
        </p:txBody>
      </p:sp>
      <p:pic>
        <p:nvPicPr>
          <p:cNvPr id="9220" name="Billede 4" descr="Figur som illustrerer TMO: ”Trunk Mode”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44675"/>
            <a:ext cx="18081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Billede 5" descr="Figur som illustrerer DMO: ”Direct Mode”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190875"/>
            <a:ext cx="80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Billede 6" descr="Figur som illustrerer AGA: ”Air Ground Air”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4292600"/>
            <a:ext cx="157003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19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Opbygning</a:t>
            </a:r>
          </a:p>
        </p:txBody>
      </p:sp>
      <p:pic>
        <p:nvPicPr>
          <p:cNvPr id="6" name="Billede 4" descr="Skærmprint af SINE (sikkerhedsnettet).&#10;Kontakt Center for Beredskabskommunikation for en gennemgang af diagrammet.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3" y="1340768"/>
            <a:ext cx="8568952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3275856" y="5013176"/>
            <a:ext cx="5607632" cy="108012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SINE (sikkerhedsnettet) er et selvstændigt digitalt radionet, der dækker hele Danmark med master, der er placeret rundt i landet. Radiosignalet går fra masterne via kabler i jorden til SINE-centralen.</a:t>
            </a:r>
          </a:p>
        </p:txBody>
      </p:sp>
    </p:spTree>
    <p:extLst>
      <p:ext uri="{BB962C8B-B14F-4D97-AF65-F5344CB8AC3E}">
        <p14:creationId xmlns:p14="http://schemas.microsoft.com/office/powerpoint/2010/main" val="89087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altLang="da-DK" dirty="0"/>
              <a:t>Dækning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0"/>
          </p:nvPr>
        </p:nvSpPr>
        <p:spPr>
          <a:xfrm>
            <a:off x="611560" y="1628775"/>
            <a:ext cx="6635750" cy="3096369"/>
          </a:xfrm>
        </p:spPr>
        <p:txBody>
          <a:bodyPr/>
          <a:lstStyle/>
          <a:p>
            <a:pPr>
              <a:spcAft>
                <a:spcPts val="2400"/>
              </a:spcAft>
              <a:defRPr/>
            </a:pPr>
            <a:r>
              <a:rPr lang="da-DK" dirty="0"/>
              <a:t>99,5 % af Danmark har SINE-dækning med en vognradio fastmonteret i et køretøj og med antenne på taget.</a:t>
            </a:r>
          </a:p>
          <a:p>
            <a:pPr>
              <a:spcAft>
                <a:spcPts val="2400"/>
              </a:spcAft>
              <a:defRPr/>
            </a:pPr>
            <a:r>
              <a:rPr lang="da-DK" dirty="0"/>
              <a:t>97,6 % af Danmark har håndholdt dækning.</a:t>
            </a:r>
          </a:p>
          <a:p>
            <a:pPr>
              <a:spcAft>
                <a:spcPts val="2400"/>
              </a:spcAft>
              <a:defRPr/>
            </a:pPr>
            <a:r>
              <a:rPr lang="da-DK" dirty="0"/>
              <a:t>I de 143 største byer er der skabt ekstra </a:t>
            </a:r>
            <a:br>
              <a:rPr lang="da-DK" dirty="0"/>
            </a:br>
            <a:r>
              <a:rPr lang="da-DK" dirty="0"/>
              <a:t>god dækning.</a:t>
            </a:r>
          </a:p>
          <a:p>
            <a:pPr>
              <a:spcAft>
                <a:spcPts val="2400"/>
              </a:spcAft>
              <a:defRPr/>
            </a:pPr>
            <a:r>
              <a:rPr lang="da-DK" dirty="0"/>
              <a:t>SINE er sikret med tilbagefaldsdækning. </a:t>
            </a:r>
            <a:r>
              <a:rPr lang="da-DK" altLang="da-DK" dirty="0"/>
              <a:t>Hvis en </a:t>
            </a:r>
            <a:br>
              <a:rPr lang="da-DK" altLang="da-DK" dirty="0"/>
            </a:br>
            <a:r>
              <a:rPr lang="da-DK" altLang="da-DK" dirty="0"/>
              <a:t>SINE-mast går ned, tager de nærmeste master over.</a:t>
            </a:r>
            <a:endParaRPr lang="da-DK" dirty="0"/>
          </a:p>
        </p:txBody>
      </p:sp>
      <p:pic>
        <p:nvPicPr>
          <p:cNvPr id="10" name="Billede 4" descr="Figur som illustrerer SINE-dækning."/>
          <p:cNvPicPr/>
          <p:nvPr/>
        </p:nvPicPr>
        <p:blipFill rotWithShape="1">
          <a:blip r:embed="rId3"/>
          <a:srcRect l="43158" t="40526" r="40351" b="32183"/>
          <a:stretch/>
        </p:blipFill>
        <p:spPr>
          <a:xfrm>
            <a:off x="5796135" y="3284984"/>
            <a:ext cx="311143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6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6635750" cy="792163"/>
          </a:xfrm>
        </p:spPr>
        <p:txBody>
          <a:bodyPr/>
          <a:lstStyle/>
          <a:p>
            <a:r>
              <a:rPr lang="da-DK" altLang="da-DK" dirty="0"/>
              <a:t>Prioritering</a:t>
            </a:r>
          </a:p>
        </p:txBody>
      </p:sp>
      <p:pic>
        <p:nvPicPr>
          <p:cNvPr id="2" name="Billede 1" descr="Logo: CFB – Center for Beredskabskommunikation.">
            <a:extLst>
              <a:ext uri="{FF2B5EF4-FFF2-40B4-BE49-F238E27FC236}">
                <a16:creationId xmlns:a16="http://schemas.microsoft.com/office/drawing/2014/main" id="{89010224-093D-BC19-DC23-C9CFB07B9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7429"/>
            <a:ext cx="1944216" cy="459283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875"/>
            <a:ext cx="6635750" cy="4176365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  <a:defRPr/>
            </a:pPr>
            <a:r>
              <a:rPr lang="da-DK" dirty="0"/>
              <a:t>Hvis kapaciteten i SINE er knap, bliver opkald prioriteret og sat i kø.</a:t>
            </a:r>
          </a:p>
          <a:p>
            <a:pPr marL="0" indent="0">
              <a:spcAft>
                <a:spcPts val="1800"/>
              </a:spcAft>
              <a:buNone/>
              <a:defRPr/>
            </a:pPr>
            <a:r>
              <a:rPr lang="da-DK" dirty="0"/>
              <a:t>Prioriteringen er på følgende måde:</a:t>
            </a:r>
          </a:p>
          <a:p>
            <a:pPr>
              <a:spcAft>
                <a:spcPts val="2400"/>
              </a:spcAft>
              <a:buFont typeface="+mj-lt"/>
              <a:buAutoNum type="arabicPeriod"/>
              <a:defRPr/>
            </a:pPr>
            <a:r>
              <a:rPr lang="da-DK" dirty="0"/>
              <a:t>Nødopkald</a:t>
            </a:r>
          </a:p>
          <a:p>
            <a:pPr>
              <a:spcAft>
                <a:spcPts val="2400"/>
              </a:spcAft>
              <a:buFont typeface="+mj-lt"/>
              <a:buAutoNum type="arabicPeriod"/>
              <a:defRPr/>
            </a:pPr>
            <a:r>
              <a:rPr lang="da-DK" dirty="0"/>
              <a:t>Talegrupper til røgdykkere (de skal meldes til DBK via fleetmap)</a:t>
            </a:r>
          </a:p>
          <a:p>
            <a:pPr>
              <a:spcAft>
                <a:spcPts val="2400"/>
              </a:spcAft>
              <a:buFont typeface="+mj-lt"/>
              <a:buAutoNum type="arabicPeriod"/>
              <a:defRPr/>
            </a:pPr>
            <a:r>
              <a:rPr lang="da-DK" dirty="0"/>
              <a:t>Talegrupper til indsatsledere (skadestedssæt)</a:t>
            </a:r>
          </a:p>
          <a:p>
            <a:pPr>
              <a:spcAft>
                <a:spcPts val="2400"/>
              </a:spcAft>
              <a:buFont typeface="+mj-lt"/>
              <a:buAutoNum type="arabicPeriod"/>
              <a:defRPr/>
            </a:pPr>
            <a:r>
              <a:rPr lang="da-DK" dirty="0"/>
              <a:t>Talegrupper til KST (skadestedssæt)</a:t>
            </a:r>
          </a:p>
          <a:p>
            <a:pPr marL="0" indent="0">
              <a:buNone/>
              <a:defRPr/>
            </a:pPr>
            <a:r>
              <a:rPr lang="da-DK" dirty="0"/>
              <a:t>Brugere sættes i kø, hvis kapaciteten er brugt op af andre på samme eller højere niveau.</a:t>
            </a:r>
          </a:p>
        </p:txBody>
      </p:sp>
    </p:spTree>
    <p:extLst>
      <p:ext uri="{BB962C8B-B14F-4D97-AF65-F5344CB8AC3E}">
        <p14:creationId xmlns:p14="http://schemas.microsoft.com/office/powerpoint/2010/main" val="8033797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2f9899b3-bfe6-410c-a666-114c1fe789e5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FB-powerpoint DK">
  <a:themeElements>
    <a:clrScheme name="CFB">
      <a:dk1>
        <a:sysClr val="windowText" lastClr="000000"/>
      </a:dk1>
      <a:lt1>
        <a:sysClr val="window" lastClr="FFFFFF"/>
      </a:lt1>
      <a:dk2>
        <a:srgbClr val="001E3C"/>
      </a:dk2>
      <a:lt2>
        <a:srgbClr val="B1E3FF"/>
      </a:lt2>
      <a:accent1>
        <a:srgbClr val="D4E600"/>
      </a:accent1>
      <a:accent2>
        <a:srgbClr val="959595"/>
      </a:accent2>
      <a:accent3>
        <a:srgbClr val="3C3C3C"/>
      </a:accent3>
      <a:accent4>
        <a:srgbClr val="CECECE"/>
      </a:accent4>
      <a:accent5>
        <a:srgbClr val="4BACC6"/>
      </a:accent5>
      <a:accent6>
        <a:srgbClr val="E2F4FF"/>
      </a:accent6>
      <a:hlink>
        <a:srgbClr val="1B99CD"/>
      </a:hlink>
      <a:folHlink>
        <a:srgbClr val="959595"/>
      </a:folHlink>
    </a:clrScheme>
    <a:fontScheme name="CFB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9181</TotalTime>
  <Words>272</Words>
  <Application>Microsoft Office PowerPoint</Application>
  <PresentationFormat>On-screen Show (4:3)</PresentationFormat>
  <Paragraphs>28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CFB-powerpoint DK</vt:lpstr>
      <vt:lpstr>think-cell Slide</vt:lpstr>
      <vt:lpstr>SINE’s opbygning</vt:lpstr>
      <vt:lpstr>Indhold</vt:lpstr>
      <vt:lpstr>Terminologi og begreber </vt:lpstr>
      <vt:lpstr>Opbygning</vt:lpstr>
      <vt:lpstr>Dækning</vt:lpstr>
      <vt:lpstr>Prioritering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SINE’s opbygning</dc:title>
  <cp:revision>13</cp:revision>
  <cp:lastPrinted>2018-10-30T14:42:45Z</cp:lastPrinted>
  <dcterms:created xsi:type="dcterms:W3CDTF">2013-12-09T07:52:30Z</dcterms:created>
  <dcterms:modified xsi:type="dcterms:W3CDTF">2024-06-25T11:39:19Z</dcterms:modified>
</cp:coreProperties>
</file>