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4" r:id="rId7"/>
    <p:sldId id="263" r:id="rId8"/>
    <p:sldId id="262" r:id="rId9"/>
    <p:sldId id="261" r:id="rId10"/>
    <p:sldId id="260" r:id="rId11"/>
    <p:sldId id="265" r:id="rId12"/>
  </p:sldIdLst>
  <p:sldSz cx="12192000" cy="6858000"/>
  <p:notesSz cx="6858000" cy="9144000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Lene (LTH038)" initials="TL(" lastIdx="3" clrIdx="0">
    <p:extLst>
      <p:ext uri="{19B8F6BF-5375-455C-9EA6-DF929625EA0E}">
        <p15:presenceInfo xmlns:p15="http://schemas.microsoft.com/office/powerpoint/2012/main" userId="S-1-5-21-87712913-679880029-1868970003-324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5"/>
    <a:srgbClr val="F4F9BF"/>
    <a:srgbClr val="F4F1EB"/>
    <a:srgbClr val="E8F7FF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9" autoAdjust="0"/>
    <p:restoredTop sz="93969" autoAdjust="0"/>
  </p:normalViewPr>
  <p:slideViewPr>
    <p:cSldViewPr snapToGrid="0" snapToObjects="1">
      <p:cViewPr varScale="1">
        <p:scale>
          <a:sx n="64" d="100"/>
          <a:sy n="64" d="100"/>
        </p:scale>
        <p:origin x="258" y="78"/>
      </p:cViewPr>
      <p:guideLst>
        <p:guide pos="506"/>
        <p:guide pos="7174"/>
        <p:guide orient="horz" pos="2160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EBFA-2F76-40E0-9D2A-0D3C879B495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F6A3-431D-43D9-8660-8EFB1168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331E-A800-4306-AF5C-BFC9068FBA1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E237-93BB-4448-BA22-9861A6F3C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3A05EF-5D28-F72E-01C1-8689B39441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5902325"/>
            <a:ext cx="1739900" cy="28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39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9" name="LogoOne_bmkArt" descr="Logo for Beredskabsstyrelsen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8"/>
          <a:stretch/>
        </p:blipFill>
        <p:spPr>
          <a:xfrm>
            <a:off x="9963342" y="307024"/>
            <a:ext cx="1515097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81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5"/>
            <a:ext cx="11002962" cy="282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612D5D-CF25-4D46-BA5C-92765F937E6F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7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8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35" y="217512"/>
            <a:ext cx="971592" cy="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214533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C7B16-F5EC-7625-1DE0-5183F4404ACF}"/>
              </a:ext>
            </a:extLst>
          </p:cNvPr>
          <p:cNvSpPr txBox="1"/>
          <p:nvPr userDrawn="1"/>
        </p:nvSpPr>
        <p:spPr>
          <a:xfrm>
            <a:off x="922336" y="6436499"/>
            <a:ext cx="1168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468000"/>
            <a:ext cx="5340349" cy="565399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5340350" cy="72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13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58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1584001"/>
            <a:ext cx="5340350" cy="453799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1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90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17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11160125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03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503238" y="3213223"/>
            <a:ext cx="2417762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For at se 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1.</a:t>
            </a:r>
            <a:r>
              <a:rPr lang="da-DK" sz="900" noProof="1">
                <a:latin typeface="+mn-lt"/>
                <a:cs typeface="Arial" charset="0"/>
              </a:rPr>
              <a:t> Klik på </a:t>
            </a:r>
            <a:r>
              <a:rPr lang="da-DK" sz="900" b="1" noProof="1">
                <a:latin typeface="+mn-lt"/>
                <a:cs typeface="Arial" charset="0"/>
              </a:rPr>
              <a:t>Vis</a:t>
            </a:r>
            <a:endParaRPr lang="da-DK" sz="900" noProof="1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2. </a:t>
            </a:r>
            <a:r>
              <a:rPr lang="da-DK" sz="900" noProof="1">
                <a:latin typeface="+mn-lt"/>
                <a:cs typeface="Arial" charset="0"/>
              </a:rPr>
              <a:t>Vælg </a:t>
            </a:r>
            <a:r>
              <a:rPr lang="da-DK" sz="900" b="1" noProof="1">
                <a:latin typeface="+mn-lt"/>
                <a:cs typeface="Arial" charset="0"/>
              </a:rPr>
              <a:t>Gitterlinjer</a:t>
            </a:r>
            <a:r>
              <a:rPr lang="da-DK" sz="900" noProof="1">
                <a:latin typeface="+mn-lt"/>
                <a:cs typeface="Arial" charset="0"/>
              </a:rPr>
              <a:t> og/eller </a:t>
            </a:r>
            <a:r>
              <a:rPr lang="da-DK" sz="900" b="1" noProof="1">
                <a:latin typeface="+mn-lt"/>
                <a:cs typeface="Arial" charset="0"/>
              </a:rPr>
              <a:t>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</a:rPr>
              <a:t>Tip</a:t>
            </a:r>
            <a:r>
              <a:rPr lang="da-DK" sz="900" noProof="1">
                <a:latin typeface="+mn-lt"/>
              </a:rPr>
              <a:t>: Alt + F9 for hurtig visning af hjælpelinjer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503238" y="1592386"/>
            <a:ext cx="2417762" cy="1431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latin typeface="+mn-lt"/>
              </a:rPr>
              <a:t>For at justere side nummerering, dato og sidefod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</a:rPr>
              <a:t>1.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Indsæt</a:t>
            </a:r>
            <a:r>
              <a:rPr lang="da-DK" altLang="da-DK" sz="900" noProof="1">
                <a:latin typeface="+mn-lt"/>
              </a:rPr>
              <a:t> i topmenuen 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Sidehoved og Sidefod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</a:rPr>
              <a:t>Vælg </a:t>
            </a:r>
            <a:r>
              <a:rPr lang="da-DK" sz="900" b="1" noProof="1">
                <a:latin typeface="+mn-lt"/>
              </a:rPr>
              <a:t>Anvend på alle </a:t>
            </a:r>
            <a:r>
              <a:rPr lang="da-DK" sz="900" noProof="1">
                <a:latin typeface="+mn-lt"/>
              </a:rPr>
              <a:t>eller </a:t>
            </a:r>
            <a:r>
              <a:rPr lang="da-DK" sz="900" b="1" noProof="1">
                <a:latin typeface="+mn-lt"/>
              </a:rPr>
              <a:t>Anvend</a:t>
            </a:r>
            <a:r>
              <a:rPr lang="da-DK" sz="900" noProof="1">
                <a:latin typeface="+mn-lt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noProof="1">
              <a:latin typeface="+mn-lt"/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3438525" y="1590675"/>
            <a:ext cx="1738313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Indsæt billede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På layouts med billedholder klik på ikon og vælg </a:t>
            </a:r>
            <a:r>
              <a:rPr lang="da-DK" sz="900" b="1" noProof="1">
                <a:latin typeface="+mn-lt"/>
                <a:cs typeface="Arial" charset="0"/>
              </a:rPr>
              <a:t>Indsæt</a:t>
            </a:r>
            <a:endParaRPr lang="da-DK" sz="900" b="1" noProof="1">
              <a:latin typeface="+mn-lt"/>
            </a:endParaRPr>
          </a:p>
        </p:txBody>
      </p:sp>
      <p:pic>
        <p:nvPicPr>
          <p:cNvPr id="7" name="Billed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808163"/>
            <a:ext cx="244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289300" y="2401888"/>
            <a:ext cx="2032000" cy="2308225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200" b="1" noProof="1">
                <a:latin typeface="+mn-lt"/>
                <a:cs typeface="+mn-cs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1. </a:t>
            </a:r>
            <a:r>
              <a:rPr lang="da-DK" sz="900" noProof="1">
                <a:latin typeface="+mn-lt"/>
                <a:cs typeface="+mn-cs"/>
              </a:rPr>
              <a:t>Klik </a:t>
            </a:r>
            <a:r>
              <a:rPr lang="da-DK" sz="900" b="1" noProof="1">
                <a:latin typeface="+mn-lt"/>
                <a:cs typeface="+mn-cs"/>
              </a:rPr>
              <a:t>Beskær</a:t>
            </a:r>
            <a:r>
              <a:rPr lang="da-DK" sz="900" noProof="1">
                <a:latin typeface="+mn-lt"/>
                <a:cs typeface="+mn-cs"/>
              </a:rPr>
              <a:t> for at ændre billedets fokus/størrelse</a:t>
            </a:r>
            <a:endParaRPr lang="da-DK" altLang="da-DK" sz="900" noProof="1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Ønsker du at skalere billedet, så hold </a:t>
            </a:r>
            <a:r>
              <a:rPr lang="da-DK" altLang="da-DK" sz="900" b="1" noProof="1">
                <a:latin typeface="+mn-lt"/>
              </a:rPr>
              <a:t>SHIFT</a:t>
            </a:r>
            <a:r>
              <a:rPr lang="da-DK" altLang="da-DK" sz="900" noProof="1">
                <a:latin typeface="+mn-lt"/>
              </a:rPr>
              <a:t>-knappen nede, mens der trækkes i billedets hjørner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3. </a:t>
            </a:r>
            <a:r>
              <a:rPr lang="da-DK" sz="900" noProof="1">
                <a:latin typeface="+mn-lt"/>
                <a:cs typeface="+mn-cs"/>
              </a:rPr>
              <a:t>Højreklik på billedet </a:t>
            </a:r>
            <a:br>
              <a:rPr lang="da-DK" sz="900" noProof="1">
                <a:latin typeface="+mn-lt"/>
                <a:cs typeface="+mn-cs"/>
              </a:rPr>
            </a:br>
            <a:r>
              <a:rPr lang="da-DK" sz="900" noProof="1">
                <a:latin typeface="+mn-lt"/>
                <a:cs typeface="+mn-cs"/>
              </a:rPr>
              <a:t>og vælg </a:t>
            </a:r>
            <a:r>
              <a:rPr lang="da-DK" sz="900" b="1" noProof="1">
                <a:latin typeface="+mn-lt"/>
                <a:cs typeface="+mn-cs"/>
              </a:rPr>
              <a:t>Placer bagerst</a:t>
            </a:r>
            <a:endParaRPr lang="da-DK" sz="900" noProof="1"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Tips</a:t>
            </a:r>
            <a:r>
              <a:rPr lang="da-DK" sz="900" noProof="1">
                <a:latin typeface="+mn-lt"/>
                <a:cs typeface="+mn-cs"/>
              </a:rPr>
              <a:t>: Hvis du sletter billedet, og indsætter et nyt, kan billedet lægge sig foran tekst og grafik, hvis dette sker, skal du vælge billedet, højreklik og vælg </a:t>
            </a:r>
            <a:r>
              <a:rPr lang="da-DK" sz="900" b="1" noProof="1">
                <a:latin typeface="+mn-lt"/>
                <a:cs typeface="+mn-cs"/>
              </a:rPr>
              <a:t>Placer bagest</a:t>
            </a:r>
            <a:endParaRPr lang="da-DK" altLang="da-DK" sz="900" noProof="1">
              <a:latin typeface="+mn-lt"/>
            </a:endParaRPr>
          </a:p>
        </p:txBody>
      </p:sp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3317875"/>
            <a:ext cx="338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3732213"/>
            <a:ext cx="2619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14800" y="468000"/>
            <a:ext cx="8137525" cy="696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>
                <a:solidFill>
                  <a:srgbClr val="FF0000"/>
                </a:solidFill>
              </a:rPr>
              <a:t>Brugerguide - slet før anvendelse</a:t>
            </a:r>
          </a:p>
        </p:txBody>
      </p:sp>
      <p:pic>
        <p:nvPicPr>
          <p:cNvPr id="14" name="Billed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3" y="3286125"/>
            <a:ext cx="549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6391275" y="1582738"/>
            <a:ext cx="1927225" cy="25860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1" noProof="1">
                <a:latin typeface="+mn-lt"/>
              </a:rPr>
              <a:t>Brug teksttypografier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TAB</a:t>
            </a:r>
            <a:r>
              <a:rPr lang="en-GB" altLang="da-DK" sz="900" noProof="1">
                <a:latin typeface="+mn-lt"/>
              </a:rPr>
              <a:t> for at gå frem i tekst-niveauer. Klik ENTER, derefter TAB for at skifte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fra et niveau til et næste.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Niveau 1 = Tekst 16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2 = Tekst 14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3-9 = Tekst 12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altLang="da-DK" sz="900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altLang="da-DK" sz="900" noProof="1">
                <a:latin typeface="+mn-lt"/>
              </a:rPr>
              <a:t>For at gå tilbage i tekst-niveauer,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noProof="1">
                <a:latin typeface="+mn-lt"/>
              </a:rPr>
              <a:t>Alternativt kan </a:t>
            </a:r>
            <a:br>
              <a:rPr lang="en-GB" sz="900" noProof="1">
                <a:latin typeface="+mn-lt"/>
              </a:rPr>
            </a:br>
            <a:r>
              <a:rPr lang="en-GB" sz="900" b="1" noProof="1">
                <a:latin typeface="+mn-lt"/>
              </a:rPr>
              <a:t>Forøg</a:t>
            </a:r>
            <a:r>
              <a:rPr lang="en-GB" sz="900" noProof="1">
                <a:latin typeface="+mn-lt"/>
              </a:rPr>
              <a:t> og </a:t>
            </a:r>
            <a:r>
              <a:rPr lang="en-GB" sz="900" b="1" noProof="1">
                <a:latin typeface="+mn-lt"/>
              </a:rPr>
              <a:t>Formindsk </a:t>
            </a:r>
            <a:br>
              <a:rPr lang="en-GB" sz="900" b="1" noProof="1">
                <a:latin typeface="+mn-lt"/>
              </a:rPr>
            </a:br>
            <a:r>
              <a:rPr lang="en-GB" sz="900" noProof="1">
                <a:latin typeface="+mn-lt"/>
              </a:rPr>
              <a:t>listeniveau bruges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700" noProof="1">
              <a:latin typeface="+mn-lt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60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56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2863" r="29895" b="41287"/>
          <a:stretch/>
        </p:blipFill>
        <p:spPr>
          <a:xfrm>
            <a:off x="9954441" y="322120"/>
            <a:ext cx="1523998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666936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84000"/>
            <a:ext cx="11004062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504000"/>
            <a:ext cx="11004062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max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15939" y="6324615"/>
            <a:ext cx="69077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7B5E1AC-B4B8-4A09-BF1D-E5EC57C6C611}" type="slidenum">
              <a:rPr lang="en-US" sz="900" smtClean="0">
                <a:solidFill>
                  <a:schemeClr val="accent1"/>
                </a:solidFill>
              </a:rPr>
              <a:t>‹#›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33" y="6237289"/>
            <a:ext cx="1505130" cy="287336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5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70" r:id="rId4"/>
    <p:sldLayoutId id="2147483671" r:id="rId5"/>
    <p:sldLayoutId id="2147483674" r:id="rId6"/>
    <p:sldLayoutId id="2147483672" r:id="rId7"/>
    <p:sldLayoutId id="2147483673" r:id="rId8"/>
    <p:sldLayoutId id="2147483663" r:id="rId9"/>
    <p:sldLayoutId id="2147483664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060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600" b="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Wingdings 2" panose="05020102010507070707" pitchFamily="18" charset="2"/>
        </a:defRPr>
      </a:lvl1pPr>
      <a:lvl2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lang="en-US" sz="12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5" pos="3689" userDrawn="1">
          <p15:clr>
            <a:srgbClr val="F26B43"/>
          </p15:clr>
        </p15:guide>
        <p15:guide id="6" orient="horz" pos="997" userDrawn="1">
          <p15:clr>
            <a:srgbClr val="F26B43"/>
          </p15:clr>
        </p15:guide>
        <p15:guide id="7" orient="horz" pos="3855" userDrawn="1">
          <p15:clr>
            <a:srgbClr val="F26B43"/>
          </p15:clr>
        </p15:guide>
        <p15:guide id="8" pos="3991" userDrawn="1">
          <p15:clr>
            <a:srgbClr val="F26B43"/>
          </p15:clr>
        </p15:guide>
        <p15:guide id="9" orient="horz" pos="999" userDrawn="1">
          <p15:clr>
            <a:srgbClr val="F26B43"/>
          </p15:clr>
        </p15:guide>
        <p15:guide id="10" orient="horz" pos="3856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kkerhedsnet.d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3" descr="Logo: CFB – Center for Beredskabskommunikation">
            <a:extLst>
              <a:ext uri="{FF2B5EF4-FFF2-40B4-BE49-F238E27FC236}">
                <a16:creationId xmlns:a16="http://schemas.microsoft.com/office/drawing/2014/main" id="{72A601BD-B363-E2AE-BD27-CBF55B971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 descr="Logo: Beredskabsstyrelsen">
            <a:extLst>
              <a:ext uri="{FF2B5EF4-FFF2-40B4-BE49-F238E27FC236}">
                <a16:creationId xmlns:a16="http://schemas.microsoft.com/office/drawing/2014/main" id="{6730D59D-314D-A2DE-7A66-B8887F4CF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75478" y="2068653"/>
            <a:ext cx="11002961" cy="1360347"/>
          </a:xfrm>
        </p:spPr>
        <p:txBody>
          <a:bodyPr/>
          <a:lstStyle/>
          <a:p>
            <a:r>
              <a:rPr lang="da-DK" sz="4800" dirty="0"/>
              <a:t>Talegrupper og skadestedssæt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A343B3-A309-5B50-5688-D57EAA59A7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8" y="6426200"/>
            <a:ext cx="1739900" cy="2825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6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0">
            <a:extLst>
              <a:ext uri="{FF2B5EF4-FFF2-40B4-BE49-F238E27FC236}">
                <a16:creationId xmlns:a16="http://schemas.microsoft.com/office/drawing/2014/main" id="{01667453-81BE-E1A1-3634-A59E789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68000"/>
            <a:ext cx="10980062" cy="720000"/>
          </a:xfrm>
        </p:spPr>
        <p:txBody>
          <a:bodyPr vert="horz"/>
          <a:lstStyle/>
          <a:p>
            <a:r>
              <a:rPr lang="da-DK" dirty="0"/>
              <a:t>Anvendelse af skadestedssæt på land</a:t>
            </a:r>
          </a:p>
        </p:txBody>
      </p:sp>
      <p:sp>
        <p:nvSpPr>
          <p:cNvPr id="5" name="Pladsholder til indhold 11">
            <a:extLst>
              <a:ext uri="{FF2B5EF4-FFF2-40B4-BE49-F238E27FC236}">
                <a16:creationId xmlns:a16="http://schemas.microsoft.com/office/drawing/2014/main" id="{06FDAEA9-0A36-A6AE-DE2E-0E445FF7D0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584001"/>
            <a:ext cx="3523402" cy="152318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Indhold i denne lektion</a:t>
            </a:r>
          </a:p>
          <a:p>
            <a:pPr>
              <a:spcBef>
                <a:spcPts val="1800"/>
              </a:spcBef>
            </a:pPr>
            <a:r>
              <a:rPr lang="da-DK" dirty="0"/>
              <a:t>Typer af skadestedssæt</a:t>
            </a:r>
          </a:p>
          <a:p>
            <a:r>
              <a:rPr lang="da-DK" dirty="0"/>
              <a:t>Skift til tildelt skadestedssæt </a:t>
            </a:r>
          </a:p>
          <a:p>
            <a:r>
              <a:rPr lang="da-DK" dirty="0"/>
              <a:t>Frigivelse af skadestedssæt</a:t>
            </a:r>
          </a:p>
        </p:txBody>
      </p:sp>
      <p:pic>
        <p:nvPicPr>
          <p:cNvPr id="12" name="Billede 2">
            <a:extLst>
              <a:ext uri="{FF2B5EF4-FFF2-40B4-BE49-F238E27FC236}">
                <a16:creationId xmlns:a16="http://schemas.microsoft.com/office/drawing/2014/main" id="{3EE8BB29-2453-0341-1AE9-5B4EA4C9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83" y="1405177"/>
            <a:ext cx="6446956" cy="42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>
            <a:extLst>
              <a:ext uri="{FF2B5EF4-FFF2-40B4-BE49-F238E27FC236}">
                <a16:creationId xmlns:a16="http://schemas.microsoft.com/office/drawing/2014/main" id="{FD40A722-C608-2A34-18BB-CD0D66E6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67999"/>
            <a:ext cx="5460061" cy="898823"/>
          </a:xfrm>
        </p:spPr>
        <p:txBody>
          <a:bodyPr vert="horz"/>
          <a:lstStyle/>
          <a:p>
            <a:r>
              <a:rPr lang="da-DK" dirty="0"/>
              <a:t>Oversigt over default SKS i politikredsene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158CDCD-573E-2FD5-BEBF-E187E16445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878677"/>
            <a:ext cx="4991727" cy="15503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Default SKS er udgangspunkt for al tværfaglig kommunikation under tværfaglige hændelser.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Default SKS indeholder kun én talegruppe.</a:t>
            </a:r>
            <a:endParaRPr lang="en-US" dirty="0"/>
          </a:p>
        </p:txBody>
      </p:sp>
      <p:pic>
        <p:nvPicPr>
          <p:cNvPr id="10" name="Billede 5" descr="Kort som viser Oversigt over default SKS i politikredsene.&#10;Nordjyllands Politi: Default SKS 10&#10;Østjyllands Politi: Default SKS 20&#10;Midt- og Vestjyllands Politi: Default SKS 30&#10;Sydøstjyllands Politi: Default SKS 40&#10;Syd- og Sønderjyllands Politi: Default SKS 50&#10;Fyns Politi: Default SKS 60&#10;Sydsjælland og Lolland-Falsters Politi: Default SKS 70&#10;Midt- og Vestsjællands Politi: Default SKS 80&#10;Nordsjællands Politi: Default SKS 90&#10;Københavns Vestegns Politi: Default SKS 100&#10;Københavns Politi: Default SKS 110&#10;Bornholms Politi: Default SKS 120">
            <a:extLst>
              <a:ext uri="{FF2B5EF4-FFF2-40B4-BE49-F238E27FC236}">
                <a16:creationId xmlns:a16="http://schemas.microsoft.com/office/drawing/2014/main" id="{A94F2A40-BC95-E5BC-F486-F0EDFF5584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5" y="159489"/>
            <a:ext cx="6448337" cy="662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 hidden="1">
            <a:extLst>
              <a:ext uri="{FF2B5EF4-FFF2-40B4-BE49-F238E27FC236}">
                <a16:creationId xmlns:a16="http://schemas.microsoft.com/office/drawing/2014/main" id="{92D8E05A-36B5-9D92-7F74-89C0901B1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endParaRPr lang="en-US" dirty="0"/>
          </a:p>
        </p:txBody>
      </p:sp>
      <p:pic>
        <p:nvPicPr>
          <p:cNvPr id="5" name="Billede 4" descr="Skærmprint af Et almindeligt SKS.&#10;Kontakt Center for Beredskabskommunikation for en gennemgang.">
            <a:extLst>
              <a:ext uri="{FF2B5EF4-FFF2-40B4-BE49-F238E27FC236}">
                <a16:creationId xmlns:a16="http://schemas.microsoft.com/office/drawing/2014/main" id="{882E9D79-143D-28AE-20CF-4A4F60FC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" y="174952"/>
            <a:ext cx="4998621" cy="6566416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FA2CFD-E4A9-E795-B18F-39EEFFE46E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9484" y="889462"/>
            <a:ext cx="5665814" cy="30145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 almindeligt SKS er et sæt af op til fem talegrupper, som benyttes til tværgående kommunikation under en tværfaglige hændelse.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oversigten fremgår det hvilke beredskabssektorer, der har adgang til hvilke talegrupper i et 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er sektorafhængigt, hvilke af de fem talegrupper i SKS den enkelte beredskabsaktør har i sin radio.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 hidden="1">
            <a:extLst>
              <a:ext uri="{FF2B5EF4-FFF2-40B4-BE49-F238E27FC236}">
                <a16:creationId xmlns:a16="http://schemas.microsoft.com/office/drawing/2014/main" id="{16DD609E-8D35-C0B8-81A7-2CD4C621A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endParaRPr lang="en-US" dirty="0"/>
          </a:p>
        </p:txBody>
      </p:sp>
      <p:pic>
        <p:nvPicPr>
          <p:cNvPr id="10" name="Billede 4" descr="Skærmprint af et almindeligt SKS fordelt på politikredse.&#10;Kontakt Center for Beredskabskommunikation for en gennemgang.">
            <a:extLst>
              <a:ext uri="{FF2B5EF4-FFF2-40B4-BE49-F238E27FC236}">
                <a16:creationId xmlns:a16="http://schemas.microsoft.com/office/drawing/2014/main" id="{B60A1AA2-87AE-695B-0FE9-594B6C5DE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65164"/>
            <a:ext cx="5264726" cy="663042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A6DE0B4-5430-2AD5-D69C-72F76694354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7425" y="1022465"/>
            <a:ext cx="4746568" cy="4535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 er til hver politikreds afsat ti SKS - ét default SKS og ni almindelige SKS. Københavns politikreds råder dog over flere SKS.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Derudover har politiet en fællespulje, hvori vagtcentralerne kan reservere yderligere SKS efter behov.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 hidden="1">
            <a:extLst>
              <a:ext uri="{FF2B5EF4-FFF2-40B4-BE49-F238E27FC236}">
                <a16:creationId xmlns:a16="http://schemas.microsoft.com/office/drawing/2014/main" id="{596FC62B-41C2-9A8F-C6A0-0B0C2952E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endParaRPr lang="en-US" dirty="0"/>
          </a:p>
        </p:txBody>
      </p:sp>
      <p:pic>
        <p:nvPicPr>
          <p:cNvPr id="7" name="Billede 6" descr="Skærmprint af et assistance skadestedssæt (ASS SKS).&#10;Kontakt Center for Beredskabskommunikation for en gennemgang.">
            <a:extLst>
              <a:ext uri="{FF2B5EF4-FFF2-40B4-BE49-F238E27FC236}">
                <a16:creationId xmlns:a16="http://schemas.microsoft.com/office/drawing/2014/main" id="{CBF8FE98-57D2-D16F-7505-73321B65D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6439941" cy="5641388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8F1226E0-E4BC-33BC-2BDB-4AAA6911A8C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3467" y="1395353"/>
            <a:ext cx="5289987" cy="4726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 assistance skadestedssæt (ASS SKS) bruges i situationer, hvor der kun er brug for én talegruppe til tværfaglig kommunikation – fx under ambulanceeskorter eller på anden vis samarbejde mellem beredskabsmyndigheder.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ASS SKS rekvireres hos ISL POLITI eller hos politiets vagtcentral og kan anvendes af alle beredskaber.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190EF0B-0B1F-7607-E887-826D0B7C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Faste skadestedssæt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388B63E-7000-070C-E9A4-AF6D2A47F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07168"/>
              </p:ext>
            </p:extLst>
          </p:nvPr>
        </p:nvGraphicFramePr>
        <p:xfrm>
          <a:off x="386630" y="1047983"/>
          <a:ext cx="5090534" cy="518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43295">
                  <a:extLst>
                    <a:ext uri="{9D8B030D-6E8A-4147-A177-3AD203B41FA5}">
                      <a16:colId xmlns:a16="http://schemas.microsoft.com/office/drawing/2014/main" val="3240325650"/>
                    </a:ext>
                  </a:extLst>
                </a:gridCol>
                <a:gridCol w="1247239">
                  <a:extLst>
                    <a:ext uri="{9D8B030D-6E8A-4147-A177-3AD203B41FA5}">
                      <a16:colId xmlns:a16="http://schemas.microsoft.com/office/drawing/2014/main" val="4118967019"/>
                    </a:ext>
                  </a:extLst>
                </a:gridCol>
              </a:tblGrid>
              <a:tr h="272201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Formål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Fast SKS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36164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Reserveret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180-184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00083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Flyvestation Skrydstrup/Vojens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185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41269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baseline="0" dirty="0"/>
                        <a:t>Olieraffinaderi i Kalundborg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186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85288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Slots- og Kulturstyrelsen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187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39475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Folketinget</a:t>
                      </a:r>
                      <a:r>
                        <a:rPr lang="da-DK" sz="1400" baseline="0" dirty="0"/>
                        <a:t> 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188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9981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Flyvestation</a:t>
                      </a:r>
                      <a:r>
                        <a:rPr lang="da-DK" sz="1400" baseline="0" dirty="0"/>
                        <a:t> Karup/Midtjyllands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189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10241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Femern Forbindelsen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190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39098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Aalborg</a:t>
                      </a:r>
                      <a:r>
                        <a:rPr lang="da-DK" sz="1400" baseline="0" dirty="0"/>
                        <a:t>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193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88202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Aarhus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194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28986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Billund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195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20309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Roskilde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196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27756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Storebæltsforbindelsen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197 og 198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92631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Københavns</a:t>
                      </a:r>
                      <a:r>
                        <a:rPr lang="da-DK" sz="1400" baseline="0" dirty="0"/>
                        <a:t> Lufthavn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199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99721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Øresundsforbindelsen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200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1105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Beredskabsstyrelsen</a:t>
                      </a:r>
                      <a:r>
                        <a:rPr lang="da-DK" sz="1400" baseline="0" dirty="0"/>
                        <a:t>, Uddannelsescenter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225-230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55080"/>
                  </a:ext>
                </a:extLst>
              </a:tr>
              <a:tr h="272201">
                <a:tc>
                  <a:txBody>
                    <a:bodyPr/>
                    <a:lstStyle/>
                    <a:p>
                      <a:r>
                        <a:rPr lang="da-DK" sz="1400" dirty="0"/>
                        <a:t>Politiets interne kurser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231-232</a:t>
                      </a:r>
                      <a:endParaRPr lang="da-DK" sz="1400" dirty="0">
                        <a:solidFill>
                          <a:schemeClr val="tx1"/>
                        </a:solidFill>
                        <a:latin typeface="Politi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95292"/>
                  </a:ext>
                </a:extLst>
              </a:tr>
            </a:tbl>
          </a:graphicData>
        </a:graphic>
      </p:graphicFrame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52F4C9B-1DCB-FB31-AD07-9E72D62A33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95347" y="1407103"/>
            <a:ext cx="5460062" cy="30505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en hændelse finder sted på et objekt/område tildelt et fast SKS, skifter indsatsledelsen øjeblikkeligt til det faste SKS, talegruppe ISL.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bemærkes her, at fremkørslen til stedet også skal foregå på det faste SKS, talegruppe ISL.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Dette er for at sikre, at indsatsledelsen kan modtage information fra personale eller indsatsledelse på stedet under fremkørslen.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2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0">
            <a:extLst>
              <a:ext uri="{FF2B5EF4-FFF2-40B4-BE49-F238E27FC236}">
                <a16:creationId xmlns:a16="http://schemas.microsoft.com/office/drawing/2014/main" id="{01667453-81BE-E1A1-3634-A59E7892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Retningslinjer for anvendelse af SINE</a:t>
            </a:r>
          </a:p>
        </p:txBody>
      </p:sp>
      <p:sp>
        <p:nvSpPr>
          <p:cNvPr id="5" name="Pladsholder til indhold 11">
            <a:extLst>
              <a:ext uri="{FF2B5EF4-FFF2-40B4-BE49-F238E27FC236}">
                <a16:creationId xmlns:a16="http://schemas.microsoft.com/office/drawing/2014/main" id="{06FDAEA9-0A36-A6AE-DE2E-0E445FF7D0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584000"/>
            <a:ext cx="11002962" cy="4535999"/>
          </a:xfrm>
        </p:spPr>
        <p:txBody>
          <a:bodyPr/>
          <a:lstStyle/>
          <a:p>
            <a:r>
              <a:rPr lang="da-DK" dirty="0"/>
              <a:t>I REFAS (Retningslinjer for tværsektoriel anvendelse af SINE) kan der findes de aftalte retningslinjer for beredskabernes tværsektorielle kommunikation på SINE.</a:t>
            </a:r>
          </a:p>
          <a:p>
            <a:pPr>
              <a:spcBef>
                <a:spcPts val="2000"/>
              </a:spcBef>
            </a:pPr>
            <a:r>
              <a:rPr lang="da-DK" dirty="0"/>
              <a:t>Anvendelsen af SINE er illustreret i en række </a:t>
            </a:r>
            <a:r>
              <a:rPr lang="da-DK" dirty="0" err="1"/>
              <a:t>netskitser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da-DK" dirty="0"/>
              <a:t>  Dette gælder både tværfaglige </a:t>
            </a:r>
            <a:r>
              <a:rPr lang="da-DK" dirty="0" err="1"/>
              <a:t>netskitser</a:t>
            </a:r>
            <a:r>
              <a:rPr lang="da-DK" dirty="0"/>
              <a:t> samt </a:t>
            </a:r>
            <a:r>
              <a:rPr lang="da-DK" dirty="0" err="1"/>
              <a:t>netskitser</a:t>
            </a:r>
            <a:r>
              <a:rPr lang="da-DK" dirty="0"/>
              <a:t> for de enkelte beredskabssektorer.</a:t>
            </a:r>
          </a:p>
          <a:p>
            <a:pPr marL="216000" indent="0">
              <a:spcBef>
                <a:spcPts val="10200"/>
              </a:spcBef>
              <a:buNone/>
            </a:pPr>
            <a:r>
              <a:rPr lang="da-DK" dirty="0"/>
              <a:t>REFAS og </a:t>
            </a:r>
            <a:r>
              <a:rPr lang="da-DK" dirty="0" err="1"/>
              <a:t>netskitser</a:t>
            </a:r>
            <a:r>
              <a:rPr lang="da-DK" dirty="0"/>
              <a:t> er tilgængelige på </a:t>
            </a:r>
            <a:r>
              <a:rPr lang="da-DK" dirty="0" err="1"/>
              <a:t>CFB’s</a:t>
            </a:r>
            <a:r>
              <a:rPr lang="da-DK" dirty="0"/>
              <a:t> hjemmeside:</a:t>
            </a:r>
          </a:p>
          <a:p>
            <a:pPr marL="216000" indent="0">
              <a:spcBef>
                <a:spcPts val="2000"/>
              </a:spcBef>
              <a:buNone/>
            </a:pPr>
            <a:r>
              <a:rPr lang="da-DK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www.sikkerhedsnet.dk</a:t>
            </a: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9040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b554a99-d9b4-4048-b584-de0a450a8ca2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Politi">
      <a:dk1>
        <a:srgbClr val="000000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BRS_CF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 PPT" id="{B15E92C6-FB5F-40D6-93E9-8810EEC208F9}" vid="{7D11487F-520A-45BE-B143-7AA189E7C150}"/>
    </a:ext>
  </a:extLst>
</a:theme>
</file>

<file path=ppt/theme/theme2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6dde6-71bf-4cfb-9871-007fe6400b8b">
      <Value>49</Value>
      <Value>1144</Value>
      <Value>1039</Value>
      <Value>5</Value>
      <Value>20</Value>
      <Value>19</Value>
    </TaxCatchAll>
    <lcf76f155ced4ddcb4097134ff3c332f xmlns="7aade10d-a3e9-471e-92b7-f7367a5536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BB9BBC28A004898F5D99B0C997917" ma:contentTypeVersion="16" ma:contentTypeDescription="Create a new document." ma:contentTypeScope="" ma:versionID="89b1884c4f690ab48ee89b70eadef1ac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9b4da2994c297867582948853f56774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40888-F264-4FB1-ADE3-E091525F4FC3}">
  <ds:schemaRefs>
    <ds:schemaRef ds:uri="1616dde6-71bf-4cfb-9871-007fe6400b8b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7aade10d-a3e9-471e-92b7-f7367a55363c"/>
  </ds:schemaRefs>
</ds:datastoreItem>
</file>

<file path=customXml/itemProps2.xml><?xml version="1.0" encoding="utf-8"?>
<ds:datastoreItem xmlns:ds="http://schemas.openxmlformats.org/officeDocument/2006/customXml" ds:itemID="{9F79E579-1264-4B45-93F4-DF6C7620E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70416-2E1A-45BA-AD34-38BA86F25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BRS_CFB_PPT Skabelon_16-9_DA</Template>
  <TotalTime>99</TotalTime>
  <Words>393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Politi</vt:lpstr>
      <vt:lpstr>Verdana</vt:lpstr>
      <vt:lpstr>Office-tema</vt:lpstr>
      <vt:lpstr>think-cell Slide</vt:lpstr>
      <vt:lpstr>Talegrupper og skadestedssæt</vt:lpstr>
      <vt:lpstr>Anvendelse af skadestedssæt på land</vt:lpstr>
      <vt:lpstr>Oversigt over default SKS i politikredsene </vt:lpstr>
      <vt:lpstr> </vt:lpstr>
      <vt:lpstr> </vt:lpstr>
      <vt:lpstr> </vt:lpstr>
      <vt:lpstr>Faste skadestedssæt </vt:lpstr>
      <vt:lpstr>Retningslinjer for anvendelse af SINE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Talegrupper og skadestedssæt</dc:title>
  <dc:creator>Krog-Meyer, Flemming (FKR007)</dc:creator>
  <cp:revision>24</cp:revision>
  <dcterms:created xsi:type="dcterms:W3CDTF">2025-12-12T10:27:04Z</dcterms:created>
  <dcterms:modified xsi:type="dcterms:W3CDTF">2026-03-10T10:41:02Z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0x010100337BB9BBC28A004898F5D99B0C997917</vt:lpwstr>
  </property>
  <property fmtid="{D5CDD505-2E9C-101B-9397-08002B2CF9AE}" pid="3" name="Dokumenttype">
    <vt:lpwstr>20;#Blanket|aa561898-09ad-4bd8-b836-e9f30e861c33</vt:lpwstr>
  </property>
  <property fmtid="{D5CDD505-2E9C-101B-9397-08002B2CF9AE}" pid="4" name="PolitiSøgeord">
    <vt:lpwstr>49;#design|afeaf068-e141-4d9e-8694-2bf837bff27e;#1144;#powerpoint|46b1aabe-d694-4bab-8652-422dace1866f;#1039;#præsentation|46089da0-0b69-472b-a1a5-07c936daea85</vt:lpwstr>
  </property>
  <property fmtid="{D5CDD505-2E9C-101B-9397-08002B2CF9AE}" pid="5" name="RpchPolitikreds">
    <vt:lpwstr>19;#Rigspolitiet|4d255f1e-8d17-4deb-8f3b-fde0ed8a3164</vt:lpwstr>
  </property>
  <property fmtid="{D5CDD505-2E9C-101B-9397-08002B2CF9AE}" pid="6" name="PolitiEmneord">
    <vt:lpwstr>5;#Kommunikation|3a35817f-d49a-41a1-8d4f-b9d981a83b1d</vt:lpwstr>
  </property>
</Properties>
</file>