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9" r:id="rId6"/>
    <p:sldId id="264" r:id="rId7"/>
    <p:sldId id="263" r:id="rId8"/>
    <p:sldId id="262" r:id="rId9"/>
    <p:sldId id="261" r:id="rId10"/>
    <p:sldId id="260" r:id="rId11"/>
    <p:sldId id="265" r:id="rId12"/>
    <p:sldId id="272" r:id="rId13"/>
    <p:sldId id="266" r:id="rId14"/>
    <p:sldId id="271" r:id="rId15"/>
  </p:sldIdLst>
  <p:sldSz cx="12192000" cy="6858000"/>
  <p:notesSz cx="6858000" cy="9144000"/>
  <p:custDataLst>
    <p:tags r:id="rId18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06" userDrawn="1">
          <p15:clr>
            <a:srgbClr val="A4A3A4"/>
          </p15:clr>
        </p15:guide>
        <p15:guide id="2" pos="717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rsen, Lene (LTH038)" initials="TL(" lastIdx="3" clrIdx="0">
    <p:extLst>
      <p:ext uri="{19B8F6BF-5375-455C-9EA6-DF929625EA0E}">
        <p15:presenceInfo xmlns:p15="http://schemas.microsoft.com/office/powerpoint/2012/main" userId="S-1-5-21-87712913-679880029-1868970003-3247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4F5"/>
    <a:srgbClr val="F4F9BF"/>
    <a:srgbClr val="F4F1EB"/>
    <a:srgbClr val="E8F7FF"/>
    <a:srgbClr val="001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1" autoAdjust="0"/>
  </p:normalViewPr>
  <p:slideViewPr>
    <p:cSldViewPr snapToGrid="0" snapToObjects="1">
      <p:cViewPr varScale="1">
        <p:scale>
          <a:sx n="48" d="100"/>
          <a:sy n="48" d="100"/>
        </p:scale>
        <p:origin x="72" y="300"/>
      </p:cViewPr>
      <p:guideLst>
        <p:guide pos="506"/>
        <p:guide pos="7174"/>
        <p:guide orient="horz" pos="2160"/>
      </p:guideLst>
    </p:cSldViewPr>
  </p:slideViewPr>
  <p:outlineViewPr>
    <p:cViewPr>
      <p:scale>
        <a:sx n="33" d="100"/>
        <a:sy n="33" d="100"/>
      </p:scale>
      <p:origin x="0" y="-5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7EBFA-2F76-40E0-9D2A-0D3C879B4958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8F6A3-431D-43D9-8660-8EFB11689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002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6331E-A800-4306-AF5C-BFC9068FBA1E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4E237-93BB-4448-BA22-9861A6F3C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32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2.emf"/><Relationship Id="rId5" Type="http://schemas.openxmlformats.org/officeDocument/2006/relationships/image" Target="../media/image7.jp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2.emf"/><Relationship Id="rId5" Type="http://schemas.openxmlformats.org/officeDocument/2006/relationships/image" Target="../media/image7.jp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29628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led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15938" y="6311114"/>
            <a:ext cx="10953600" cy="2821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lnSpc>
                <a:spcPts val="2200"/>
              </a:lnSpc>
              <a:defRPr lang="da-DK" sz="1000" b="1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4DCD78-F3AA-4ED8-9F36-911B08789380}" type="datetime2">
              <a:rPr lang="da-DK" smtClean="0"/>
              <a:t>10. marts 2026</a:t>
            </a:fld>
            <a:endParaRPr lang="da-DK" dirty="0"/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15939" y="3916238"/>
            <a:ext cx="6476400" cy="541687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Undertitel</a:t>
            </a:r>
          </a:p>
          <a:p>
            <a:r>
              <a:rPr lang="en-US" dirty="0"/>
              <a:t>max to </a:t>
            </a:r>
            <a:r>
              <a:rPr lang="en-US" dirty="0" err="1"/>
              <a:t>linjer</a:t>
            </a:r>
            <a:endParaRPr lang="da-DK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475478" y="2068653"/>
            <a:ext cx="11002961" cy="1487587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GB" sz="55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da-DK" dirty="0"/>
              <a:t>Titel på præsentation max to linjer</a:t>
            </a: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24" y="215660"/>
            <a:ext cx="992214" cy="70176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FBBA4E0-DC65-D70A-6796-8505695A19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6250" y="5943600"/>
            <a:ext cx="2003425" cy="2825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05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35682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illed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15939" y="3916238"/>
            <a:ext cx="11002962" cy="541687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Undertitel</a:t>
            </a:r>
          </a:p>
          <a:p>
            <a:r>
              <a:rPr lang="en-US" dirty="0"/>
              <a:t>max to </a:t>
            </a:r>
            <a:r>
              <a:rPr lang="en-US" dirty="0" err="1"/>
              <a:t>linjer</a:t>
            </a:r>
            <a:endParaRPr lang="da-DK" dirty="0"/>
          </a:p>
        </p:txBody>
      </p:sp>
      <p:sp>
        <p:nvSpPr>
          <p:cNvPr id="7" name="Title 2"/>
          <p:cNvSpPr>
            <a:spLocks noGrp="1"/>
          </p:cNvSpPr>
          <p:nvPr>
            <p:ph type="ctrTitle" hasCustomPrompt="1"/>
          </p:nvPr>
        </p:nvSpPr>
        <p:spPr>
          <a:xfrm>
            <a:off x="475478" y="2068653"/>
            <a:ext cx="11002961" cy="1487587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GB" sz="55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da-DK" dirty="0"/>
              <a:t>Titel på </a:t>
            </a:r>
            <a:r>
              <a:rPr lang="da-DK" dirty="0" err="1"/>
              <a:t>breaker</a:t>
            </a:r>
            <a:r>
              <a:rPr lang="da-DK" dirty="0"/>
              <a:t> slide max to linjer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7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8" t="32863" r="29895" b="41287"/>
          <a:stretch/>
        </p:blipFill>
        <p:spPr>
          <a:xfrm>
            <a:off x="9954441" y="322120"/>
            <a:ext cx="1523998" cy="5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3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2391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/>
          <a:stretch/>
        </p:blipFill>
        <p:spPr>
          <a:xfrm>
            <a:off x="0" y="-21976"/>
            <a:ext cx="12192000" cy="6901951"/>
          </a:xfrm>
          <a:prstGeom prst="rect">
            <a:avLst/>
          </a:prstGeom>
        </p:spPr>
      </p:pic>
      <p:sp>
        <p:nvSpPr>
          <p:cNvPr id="6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15939" y="3916238"/>
            <a:ext cx="11002962" cy="541687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Undertitel</a:t>
            </a:r>
          </a:p>
          <a:p>
            <a:r>
              <a:rPr lang="en-US" dirty="0"/>
              <a:t>max to </a:t>
            </a:r>
            <a:r>
              <a:rPr lang="en-US" dirty="0" err="1"/>
              <a:t>linjer</a:t>
            </a:r>
            <a:endParaRPr lang="da-DK" dirty="0"/>
          </a:p>
        </p:txBody>
      </p:sp>
      <p:sp>
        <p:nvSpPr>
          <p:cNvPr id="7" name="Title 2"/>
          <p:cNvSpPr>
            <a:spLocks noGrp="1"/>
          </p:cNvSpPr>
          <p:nvPr>
            <p:ph type="ctrTitle" hasCustomPrompt="1"/>
          </p:nvPr>
        </p:nvSpPr>
        <p:spPr>
          <a:xfrm>
            <a:off x="475478" y="2068653"/>
            <a:ext cx="11002961" cy="1487587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GB" sz="5500" baseline="0">
                <a:solidFill>
                  <a:schemeClr val="accent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da-DK" dirty="0"/>
              <a:t>Titel på </a:t>
            </a:r>
            <a:r>
              <a:rPr lang="da-DK" dirty="0" err="1"/>
              <a:t>breaker</a:t>
            </a:r>
            <a:r>
              <a:rPr lang="da-DK" dirty="0"/>
              <a:t> slide max to linjer</a:t>
            </a: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6"/>
          </a:xfrm>
          <a:prstGeom prst="rect">
            <a:avLst/>
          </a:prstGeom>
        </p:spPr>
      </p:pic>
      <p:pic>
        <p:nvPicPr>
          <p:cNvPr id="9" name="LogoOne_bmkArt" descr="Logo for Beredskabsstyrelsen"/>
          <p:cNvPicPr/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78"/>
          <a:stretch/>
        </p:blipFill>
        <p:spPr>
          <a:xfrm>
            <a:off x="9963342" y="307024"/>
            <a:ext cx="1515097" cy="5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29628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9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led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15938" y="6311114"/>
            <a:ext cx="10953600" cy="2821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lnSpc>
                <a:spcPts val="2200"/>
              </a:lnSpc>
              <a:defRPr lang="da-DK" sz="1000" b="1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4DCD78-F3AA-4ED8-9F36-911B08789380}" type="datetime2">
              <a:rPr lang="da-DK" smtClean="0"/>
              <a:t>10. marts 2026</a:t>
            </a:fld>
            <a:endParaRPr lang="da-DK" dirty="0"/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15939" y="3916238"/>
            <a:ext cx="6476400" cy="541687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Undertitel</a:t>
            </a:r>
          </a:p>
          <a:p>
            <a:r>
              <a:rPr lang="en-US" dirty="0"/>
              <a:t>max to </a:t>
            </a:r>
            <a:r>
              <a:rPr lang="en-US" dirty="0" err="1"/>
              <a:t>linjer</a:t>
            </a:r>
            <a:endParaRPr lang="da-DK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475478" y="2068653"/>
            <a:ext cx="11002961" cy="1487587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GB" sz="55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da-DK" dirty="0"/>
              <a:t>Titel på præsentation max to linjer</a:t>
            </a: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24" y="215660"/>
            <a:ext cx="992214" cy="70176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FBBA4E0-DC65-D70A-6796-8505695A19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6250" y="5943600"/>
            <a:ext cx="2003425" cy="2825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33D6B8-36CF-7F82-0814-4F2F6AD13431}"/>
              </a:ext>
            </a:extLst>
          </p:cNvPr>
          <p:cNvSpPr txBox="1"/>
          <p:nvPr userDrawn="1"/>
        </p:nvSpPr>
        <p:spPr>
          <a:xfrm>
            <a:off x="515938" y="6331224"/>
            <a:ext cx="1091646" cy="2382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D6E90-65D4-484F-B20D-D4841E7747A2}" type="datetime2">
              <a:rPr kumimoji="0" lang="da-DK" sz="10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marts 2026</a:t>
            </a:fld>
            <a:endParaRPr kumimoji="0" lang="da-DK" sz="10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63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18134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/>
          <a:stretch/>
        </p:blipFill>
        <p:spPr>
          <a:xfrm>
            <a:off x="0" y="-21976"/>
            <a:ext cx="12192000" cy="6901951"/>
          </a:xfrm>
          <a:prstGeom prst="rect">
            <a:avLst/>
          </a:prstGeom>
        </p:spPr>
      </p:pic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515938" y="6311115"/>
            <a:ext cx="11002962" cy="28212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1000" b="1" kern="1200" cap="all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8612D5D-CF25-4D46-BA5C-92765F937E6F}" type="datetime2">
              <a:rPr lang="da-DK" smtClean="0"/>
              <a:t>10. marts 2026</a:t>
            </a:fld>
            <a:endParaRPr lang="da-DK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15937" y="3916238"/>
            <a:ext cx="6476400" cy="541687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Undertitel</a:t>
            </a:r>
          </a:p>
          <a:p>
            <a:r>
              <a:rPr lang="en-US" dirty="0"/>
              <a:t>max to </a:t>
            </a:r>
            <a:r>
              <a:rPr lang="en-US" dirty="0" err="1"/>
              <a:t>linjer</a:t>
            </a:r>
            <a:endParaRPr lang="da-DK" dirty="0"/>
          </a:p>
        </p:txBody>
      </p:sp>
      <p:sp>
        <p:nvSpPr>
          <p:cNvPr id="18" name="Title 2"/>
          <p:cNvSpPr>
            <a:spLocks noGrp="1"/>
          </p:cNvSpPr>
          <p:nvPr>
            <p:ph type="ctrTitle" hasCustomPrompt="1"/>
          </p:nvPr>
        </p:nvSpPr>
        <p:spPr>
          <a:xfrm>
            <a:off x="475478" y="2068653"/>
            <a:ext cx="11002961" cy="1487587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GB" sz="5500" baseline="0">
                <a:solidFill>
                  <a:schemeClr val="accent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da-DK" dirty="0"/>
              <a:t>Titel på præsentation max to linjer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6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35" y="217512"/>
            <a:ext cx="971592" cy="68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70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9146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214533" y="1585993"/>
            <a:ext cx="5461530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15938" y="1584000"/>
            <a:ext cx="5460062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6AE3ED-479C-450D-A7C4-8407C641F770}" type="datetime2">
              <a:rPr lang="da-DK" smtClean="0"/>
              <a:t>10. marts 2026</a:t>
            </a:fld>
            <a:endParaRPr lang="da-DK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11160124" cy="720000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C9F561-9B89-EA3F-BA7A-5591988D2FB2}"/>
              </a:ext>
            </a:extLst>
          </p:cNvPr>
          <p:cNvSpPr txBox="1"/>
          <p:nvPr userDrawn="1"/>
        </p:nvSpPr>
        <p:spPr>
          <a:xfrm>
            <a:off x="923242" y="6339136"/>
            <a:ext cx="1669143" cy="235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2D5D-CF25-4D46-BA5C-92765F937E6F}" type="datetime2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001E3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marts 2026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001E3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50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335713" y="468000"/>
            <a:ext cx="5340349" cy="565399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15938" y="1584000"/>
            <a:ext cx="5340350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5340350" cy="7200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013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15836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335713" y="1584001"/>
            <a:ext cx="5340350" cy="4537992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15938" y="1584000"/>
            <a:ext cx="5340351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11160124" cy="720000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090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01768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15938" y="1584000"/>
            <a:ext cx="11160125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11160124" cy="720000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603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83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/>
          </p:cNvSpPr>
          <p:nvPr userDrawn="1"/>
        </p:nvSpPr>
        <p:spPr bwMode="gray">
          <a:xfrm>
            <a:off x="503238" y="3213223"/>
            <a:ext cx="2417762" cy="10572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200" b="1" noProof="1">
                <a:latin typeface="+mn-lt"/>
              </a:rPr>
              <a:t>Gitter- og hjælpelinjer</a:t>
            </a: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latin typeface="+mn-lt"/>
                <a:cs typeface="Arial" charset="0"/>
              </a:rPr>
              <a:t>For at se gitter- og hjælpelinjer</a:t>
            </a: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latin typeface="+mn-lt"/>
                <a:cs typeface="Arial" charset="0"/>
              </a:rPr>
              <a:t>1.</a:t>
            </a:r>
            <a:r>
              <a:rPr lang="da-DK" sz="900" noProof="1">
                <a:latin typeface="+mn-lt"/>
                <a:cs typeface="Arial" charset="0"/>
              </a:rPr>
              <a:t> Klik på </a:t>
            </a:r>
            <a:r>
              <a:rPr lang="da-DK" sz="900" b="1" noProof="1">
                <a:latin typeface="+mn-lt"/>
                <a:cs typeface="Arial" charset="0"/>
              </a:rPr>
              <a:t>Vis</a:t>
            </a:r>
            <a:endParaRPr lang="da-DK" sz="900" noProof="1"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latin typeface="+mn-lt"/>
                <a:cs typeface="Arial" charset="0"/>
              </a:rPr>
              <a:t>2. </a:t>
            </a:r>
            <a:r>
              <a:rPr lang="da-DK" sz="900" noProof="1">
                <a:latin typeface="+mn-lt"/>
                <a:cs typeface="Arial" charset="0"/>
              </a:rPr>
              <a:t>Vælg </a:t>
            </a:r>
            <a:r>
              <a:rPr lang="da-DK" sz="900" b="1" noProof="1">
                <a:latin typeface="+mn-lt"/>
                <a:cs typeface="Arial" charset="0"/>
              </a:rPr>
              <a:t>Gitterlinjer</a:t>
            </a:r>
            <a:r>
              <a:rPr lang="da-DK" sz="900" noProof="1">
                <a:latin typeface="+mn-lt"/>
                <a:cs typeface="Arial" charset="0"/>
              </a:rPr>
              <a:t> og/eller </a:t>
            </a:r>
            <a:r>
              <a:rPr lang="da-DK" sz="900" b="1" noProof="1">
                <a:latin typeface="+mn-lt"/>
                <a:cs typeface="Arial" charset="0"/>
              </a:rPr>
              <a:t>Hjælpelinjer</a:t>
            </a: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latin typeface="+mn-lt"/>
              </a:rPr>
              <a:t>Tip</a:t>
            </a:r>
            <a:r>
              <a:rPr lang="da-DK" sz="900" noProof="1">
                <a:latin typeface="+mn-lt"/>
              </a:rPr>
              <a:t>: Alt + F9 for hurtig visning af hjælpelinjer</a:t>
            </a:r>
          </a:p>
        </p:txBody>
      </p:sp>
      <p:sp>
        <p:nvSpPr>
          <p:cNvPr id="5" name="Text Box 48"/>
          <p:cNvSpPr txBox="1">
            <a:spLocks noChangeArrowheads="1"/>
          </p:cNvSpPr>
          <p:nvPr userDrawn="1"/>
        </p:nvSpPr>
        <p:spPr bwMode="auto">
          <a:xfrm>
            <a:off x="503238" y="1592386"/>
            <a:ext cx="2417762" cy="1431925"/>
          </a:xfrm>
          <a:prstGeom prst="rect">
            <a:avLst/>
          </a:prstGeom>
          <a:noFill/>
          <a:ln>
            <a:noFill/>
          </a:ln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b="1" noProof="1">
                <a:latin typeface="+mn-lt"/>
              </a:rPr>
              <a:t>For at justere side nummerering, dato og sidefod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1" noProof="1">
                <a:latin typeface="+mn-lt"/>
              </a:rPr>
              <a:t>1. </a:t>
            </a:r>
            <a:r>
              <a:rPr lang="da-DK" altLang="da-DK" sz="900" noProof="1">
                <a:latin typeface="+mn-lt"/>
              </a:rPr>
              <a:t>Vælg </a:t>
            </a:r>
            <a:r>
              <a:rPr lang="da-DK" altLang="da-DK" sz="900" b="1" noProof="1">
                <a:latin typeface="+mn-lt"/>
              </a:rPr>
              <a:t>Indsæt</a:t>
            </a:r>
            <a:r>
              <a:rPr lang="da-DK" altLang="da-DK" sz="900" noProof="1">
                <a:latin typeface="+mn-lt"/>
              </a:rPr>
              <a:t> i topmenuen 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da-DK" altLang="da-DK" sz="900" b="1" noProof="1">
                <a:latin typeface="+mn-lt"/>
              </a:rPr>
              <a:t>2. </a:t>
            </a:r>
            <a:r>
              <a:rPr lang="da-DK" altLang="da-DK" sz="900" noProof="1">
                <a:latin typeface="+mn-lt"/>
              </a:rPr>
              <a:t>Vælg </a:t>
            </a:r>
            <a:r>
              <a:rPr lang="da-DK" altLang="da-DK" sz="900" b="1" noProof="1">
                <a:latin typeface="+mn-lt"/>
              </a:rPr>
              <a:t>Sidehoved og Sidefod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endParaRPr lang="da-DK" sz="900" b="1" noProof="1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da-DK" sz="900" noProof="1">
                <a:latin typeface="+mn-lt"/>
              </a:rPr>
              <a:t>Vælg </a:t>
            </a:r>
            <a:r>
              <a:rPr lang="da-DK" sz="900" b="1" noProof="1">
                <a:latin typeface="+mn-lt"/>
              </a:rPr>
              <a:t>Anvend på alle </a:t>
            </a:r>
            <a:r>
              <a:rPr lang="da-DK" sz="900" noProof="1">
                <a:latin typeface="+mn-lt"/>
              </a:rPr>
              <a:t>eller </a:t>
            </a:r>
            <a:r>
              <a:rPr lang="da-DK" sz="900" b="1" noProof="1">
                <a:latin typeface="+mn-lt"/>
              </a:rPr>
              <a:t>Anvend</a:t>
            </a:r>
            <a:r>
              <a:rPr lang="da-DK" sz="900" noProof="1">
                <a:latin typeface="+mn-lt"/>
              </a:rPr>
              <a:t> hvis det kun skal være på et enkelt slide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endParaRPr lang="da-DK" sz="900" noProof="1">
              <a:latin typeface="+mn-lt"/>
            </a:endParaRPr>
          </a:p>
        </p:txBody>
      </p:sp>
      <p:sp>
        <p:nvSpPr>
          <p:cNvPr id="6" name="AutoShape 4"/>
          <p:cNvSpPr>
            <a:spLocks/>
          </p:cNvSpPr>
          <p:nvPr userDrawn="1"/>
        </p:nvSpPr>
        <p:spPr bwMode="gray">
          <a:xfrm>
            <a:off x="3438525" y="1590675"/>
            <a:ext cx="1738313" cy="5397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200" b="1" noProof="1">
                <a:latin typeface="+mn-lt"/>
              </a:rPr>
              <a:t>Indsæt billede</a:t>
            </a: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latin typeface="+mn-lt"/>
                <a:cs typeface="Arial" charset="0"/>
              </a:rPr>
              <a:t>På layouts med billedholder klik på ikon og vælg </a:t>
            </a:r>
            <a:r>
              <a:rPr lang="da-DK" sz="900" b="1" noProof="1">
                <a:latin typeface="+mn-lt"/>
                <a:cs typeface="Arial" charset="0"/>
              </a:rPr>
              <a:t>Indsæt</a:t>
            </a:r>
            <a:endParaRPr lang="da-DK" sz="900" b="1" noProof="1">
              <a:latin typeface="+mn-lt"/>
            </a:endParaRPr>
          </a:p>
        </p:txBody>
      </p:sp>
      <p:pic>
        <p:nvPicPr>
          <p:cNvPr id="7" name="Billed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725" y="1808163"/>
            <a:ext cx="2444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2"/>
          <p:cNvSpPr txBox="1">
            <a:spLocks noChangeArrowheads="1"/>
          </p:cNvSpPr>
          <p:nvPr userDrawn="1"/>
        </p:nvSpPr>
        <p:spPr bwMode="auto">
          <a:xfrm>
            <a:off x="3289300" y="2401888"/>
            <a:ext cx="2032000" cy="2308225"/>
          </a:xfrm>
          <a:prstGeom prst="rect">
            <a:avLst/>
          </a:prstGeom>
          <a:noFill/>
          <a:ln>
            <a:noFill/>
          </a:ln>
        </p:spPr>
        <p:txBody>
          <a:bodyPr lIns="144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200" b="1" noProof="1">
                <a:latin typeface="+mn-lt"/>
                <a:cs typeface="+mn-cs"/>
              </a:rPr>
              <a:t>Beskær billede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latin typeface="+mn-lt"/>
                <a:cs typeface="+mn-cs"/>
              </a:rPr>
              <a:t>1. </a:t>
            </a:r>
            <a:r>
              <a:rPr lang="da-DK" sz="900" noProof="1">
                <a:latin typeface="+mn-lt"/>
                <a:cs typeface="+mn-cs"/>
              </a:rPr>
              <a:t>Klik </a:t>
            </a:r>
            <a:r>
              <a:rPr lang="da-DK" sz="900" b="1" noProof="1">
                <a:latin typeface="+mn-lt"/>
                <a:cs typeface="+mn-cs"/>
              </a:rPr>
              <a:t>Beskær</a:t>
            </a:r>
            <a:r>
              <a:rPr lang="da-DK" sz="900" noProof="1">
                <a:latin typeface="+mn-lt"/>
                <a:cs typeface="+mn-cs"/>
              </a:rPr>
              <a:t> for at ændre billedets fokus/størrelse</a:t>
            </a:r>
            <a:endParaRPr lang="da-DK" altLang="da-DK" sz="900" noProof="1">
              <a:latin typeface="+mn-lt"/>
            </a:endParaRPr>
          </a:p>
          <a:p>
            <a:pPr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latin typeface="+mn-lt"/>
              </a:rPr>
              <a:t>2. </a:t>
            </a:r>
            <a:r>
              <a:rPr lang="da-DK" altLang="da-DK" sz="900" noProof="1">
                <a:latin typeface="+mn-lt"/>
              </a:rPr>
              <a:t>Ønsker du at skalere billedet, så hold </a:t>
            </a:r>
            <a:r>
              <a:rPr lang="da-DK" altLang="da-DK" sz="900" b="1" noProof="1">
                <a:latin typeface="+mn-lt"/>
              </a:rPr>
              <a:t>SHIFT</a:t>
            </a:r>
            <a:r>
              <a:rPr lang="da-DK" altLang="da-DK" sz="900" noProof="1">
                <a:latin typeface="+mn-lt"/>
              </a:rPr>
              <a:t>-knappen nede, mens der trækkes i billedets hjørner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latin typeface="+mn-lt"/>
                <a:cs typeface="+mn-cs"/>
              </a:rPr>
              <a:t>3. </a:t>
            </a:r>
            <a:r>
              <a:rPr lang="da-DK" sz="900" noProof="1">
                <a:latin typeface="+mn-lt"/>
                <a:cs typeface="+mn-cs"/>
              </a:rPr>
              <a:t>Højreklik på billedet </a:t>
            </a:r>
            <a:br>
              <a:rPr lang="da-DK" sz="900" noProof="1">
                <a:latin typeface="+mn-lt"/>
                <a:cs typeface="+mn-cs"/>
              </a:rPr>
            </a:br>
            <a:r>
              <a:rPr lang="da-DK" sz="900" noProof="1">
                <a:latin typeface="+mn-lt"/>
                <a:cs typeface="+mn-cs"/>
              </a:rPr>
              <a:t>og vælg </a:t>
            </a:r>
            <a:r>
              <a:rPr lang="da-DK" sz="900" b="1" noProof="1">
                <a:latin typeface="+mn-lt"/>
                <a:cs typeface="+mn-cs"/>
              </a:rPr>
              <a:t>Placer bagerst</a:t>
            </a:r>
            <a:endParaRPr lang="da-DK" sz="900" noProof="1">
              <a:latin typeface="+mn-lt"/>
              <a:cs typeface="+mn-cs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latin typeface="+mn-lt"/>
                <a:cs typeface="+mn-cs"/>
              </a:rPr>
              <a:t>Tips</a:t>
            </a:r>
            <a:r>
              <a:rPr lang="da-DK" sz="900" noProof="1">
                <a:latin typeface="+mn-lt"/>
                <a:cs typeface="+mn-cs"/>
              </a:rPr>
              <a:t>: Hvis du sletter billedet, og indsætter et nyt, kan billedet lægge sig foran tekst og grafik, hvis dette sker, skal du vælge billedet, højreklik og vælg </a:t>
            </a:r>
            <a:r>
              <a:rPr lang="da-DK" sz="900" b="1" noProof="1">
                <a:latin typeface="+mn-lt"/>
                <a:cs typeface="+mn-cs"/>
              </a:rPr>
              <a:t>Placer bagest</a:t>
            </a:r>
            <a:endParaRPr lang="da-DK" altLang="da-DK" sz="900" noProof="1">
              <a:latin typeface="+mn-lt"/>
            </a:endParaRPr>
          </a:p>
        </p:txBody>
      </p:sp>
      <p:pic>
        <p:nvPicPr>
          <p:cNvPr id="9" name="Billede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63" y="3317875"/>
            <a:ext cx="338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lede 14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0363" y="3732213"/>
            <a:ext cx="2619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514800" y="468000"/>
            <a:ext cx="8137525" cy="6969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a-DK" dirty="0">
                <a:solidFill>
                  <a:srgbClr val="FF0000"/>
                </a:solidFill>
              </a:rPr>
              <a:t>Brugerguide - slet før anvendelse</a:t>
            </a:r>
          </a:p>
        </p:txBody>
      </p:sp>
      <p:pic>
        <p:nvPicPr>
          <p:cNvPr id="14" name="Billede 18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7663" y="3286125"/>
            <a:ext cx="5492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6391275" y="1582738"/>
            <a:ext cx="1927225" cy="2586037"/>
          </a:xfrm>
          <a:prstGeom prst="rect">
            <a:avLst/>
          </a:prstGeom>
          <a:noFill/>
          <a:ln>
            <a:noFill/>
          </a:ln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1" noProof="1">
                <a:latin typeface="+mn-lt"/>
              </a:rPr>
              <a:t>Brug teksttypografier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a-DK" sz="900" noProof="1">
                <a:latin typeface="+mn-lt"/>
              </a:rPr>
              <a:t>Brug </a:t>
            </a:r>
            <a:r>
              <a:rPr lang="en-GB" altLang="da-DK" sz="900" b="1" noProof="1">
                <a:latin typeface="+mn-lt"/>
              </a:rPr>
              <a:t>TAB</a:t>
            </a:r>
            <a:r>
              <a:rPr lang="en-GB" altLang="da-DK" sz="900" noProof="1">
                <a:latin typeface="+mn-lt"/>
              </a:rPr>
              <a:t> for at gå frem i tekst-niveauer. Klik ENTER, derefter TAB for at skifte </a:t>
            </a:r>
            <a:br>
              <a:rPr lang="en-GB" altLang="da-DK" sz="900" noProof="1">
                <a:latin typeface="+mn-lt"/>
              </a:rPr>
            </a:br>
            <a:r>
              <a:rPr lang="en-GB" altLang="da-DK" sz="900" noProof="1">
                <a:latin typeface="+mn-lt"/>
              </a:rPr>
              <a:t>fra et niveau til et næste.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a-DK" sz="900" noProof="1">
                <a:latin typeface="+mn-lt"/>
              </a:rPr>
              <a:t>Niveau 1 = Tekst 16</a:t>
            </a:r>
            <a:br>
              <a:rPr lang="en-GB" altLang="da-DK" sz="900" noProof="1">
                <a:latin typeface="+mn-lt"/>
              </a:rPr>
            </a:br>
            <a:r>
              <a:rPr lang="en-GB" altLang="da-DK" sz="900" noProof="1">
                <a:latin typeface="+mn-lt"/>
              </a:rPr>
              <a:t>Niveau 2 = Tekst 14</a:t>
            </a:r>
            <a:br>
              <a:rPr lang="en-GB" altLang="da-DK" sz="900" noProof="1">
                <a:latin typeface="+mn-lt"/>
              </a:rPr>
            </a:br>
            <a:r>
              <a:rPr lang="en-GB" altLang="da-DK" sz="900" noProof="1">
                <a:latin typeface="+mn-lt"/>
              </a:rPr>
              <a:t>Niveau 3-9 = Tekst 12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GB" altLang="da-DK" sz="900" noProof="1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altLang="da-DK" sz="900" noProof="1">
                <a:latin typeface="+mn-lt"/>
              </a:rPr>
              <a:t>For at gå tilbage i tekst-niveauer, </a:t>
            </a:r>
            <a:br>
              <a:rPr lang="en-GB" altLang="da-DK" sz="900" noProof="1">
                <a:latin typeface="+mn-lt"/>
              </a:rPr>
            </a:br>
            <a:r>
              <a:rPr lang="en-GB" altLang="da-DK" sz="900" noProof="1">
                <a:latin typeface="+mn-lt"/>
              </a:rPr>
              <a:t>brug </a:t>
            </a:r>
            <a:r>
              <a:rPr lang="en-GB" altLang="da-DK" sz="900" b="1" noProof="1">
                <a:latin typeface="+mn-lt"/>
              </a:rPr>
              <a:t>SHIFT-TAB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endParaRPr lang="en-GB" sz="900" b="1" noProof="1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noProof="1">
                <a:latin typeface="+mn-lt"/>
              </a:rPr>
              <a:t>Alternativt kan </a:t>
            </a:r>
            <a:br>
              <a:rPr lang="en-GB" sz="900" noProof="1">
                <a:latin typeface="+mn-lt"/>
              </a:rPr>
            </a:br>
            <a:r>
              <a:rPr lang="en-GB" sz="900" b="1" noProof="1">
                <a:latin typeface="+mn-lt"/>
              </a:rPr>
              <a:t>Forøg</a:t>
            </a:r>
            <a:r>
              <a:rPr lang="en-GB" sz="900" noProof="1">
                <a:latin typeface="+mn-lt"/>
              </a:rPr>
              <a:t> og </a:t>
            </a:r>
            <a:r>
              <a:rPr lang="en-GB" sz="900" b="1" noProof="1">
                <a:latin typeface="+mn-lt"/>
              </a:rPr>
              <a:t>Formindsk </a:t>
            </a:r>
            <a:br>
              <a:rPr lang="en-GB" sz="900" b="1" noProof="1">
                <a:latin typeface="+mn-lt"/>
              </a:rPr>
            </a:br>
            <a:r>
              <a:rPr lang="en-GB" sz="900" noProof="1">
                <a:latin typeface="+mn-lt"/>
              </a:rPr>
              <a:t>listeniveau bruges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endParaRPr lang="en-GB" sz="700" noProof="1">
              <a:latin typeface="+mn-lt"/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960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666936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06" imgH="306" progId="TCLayout.ActiveDocument.1">
                  <p:embed/>
                </p:oleObj>
              </mc:Choice>
              <mc:Fallback>
                <p:oleObj name="think-cell Slide" r:id="rId1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1584000"/>
            <a:ext cx="11004062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504000"/>
            <a:ext cx="11004062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Overskrift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max to </a:t>
            </a:r>
            <a:r>
              <a:rPr lang="en-US" dirty="0" err="1"/>
              <a:t>linjer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515939" y="6324615"/>
            <a:ext cx="690770" cy="23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7B5E1AC-B4B8-4A09-BF1D-E5EC57C6C611}" type="slidenum">
              <a:rPr lang="en-US" sz="900" smtClean="0">
                <a:solidFill>
                  <a:schemeClr val="accent1"/>
                </a:solidFill>
              </a:rPr>
              <a:t>‹#›</a:t>
            </a:fld>
            <a:endParaRPr lang="en-GB" sz="900" dirty="0">
              <a:solidFill>
                <a:schemeClr val="accent1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33" y="6237289"/>
            <a:ext cx="1505130" cy="287336"/>
          </a:xfrm>
          <a:prstGeom prst="rect">
            <a:avLst/>
          </a:prstGeom>
        </p:spPr>
      </p:pic>
      <p:sp>
        <p:nvSpPr>
          <p:cNvPr id="11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258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67" r:id="rId3"/>
    <p:sldLayoutId id="2147483660" r:id="rId4"/>
    <p:sldLayoutId id="2147483670" r:id="rId5"/>
    <p:sldLayoutId id="2147483671" r:id="rId6"/>
    <p:sldLayoutId id="2147483674" r:id="rId7"/>
    <p:sldLayoutId id="2147483672" r:id="rId8"/>
    <p:sldLayoutId id="2147483673" r:id="rId9"/>
    <p:sldLayoutId id="2147483663" r:id="rId10"/>
    <p:sldLayoutId id="2147483664" r:id="rId11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3060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•"/>
        <a:defRPr sz="1600" b="0" kern="1200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Wingdings 2" panose="05020102010507070707" pitchFamily="18" charset="2"/>
        </a:defRPr>
      </a:lvl1pPr>
      <a:lvl2pPr marL="360000" indent="-180000" algn="l" defTabSz="3060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360000" indent="-180000" algn="l" defTabSz="3060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lang="en-US" sz="1200" kern="1200" baseline="0" dirty="0" smtClean="0">
          <a:solidFill>
            <a:schemeClr val="accent1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4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504" userDrawn="1">
          <p15:clr>
            <a:srgbClr val="F26B43"/>
          </p15:clr>
        </p15:guide>
        <p15:guide id="5" pos="3689" userDrawn="1">
          <p15:clr>
            <a:srgbClr val="F26B43"/>
          </p15:clr>
        </p15:guide>
        <p15:guide id="6" orient="horz" pos="997" userDrawn="1">
          <p15:clr>
            <a:srgbClr val="F26B43"/>
          </p15:clr>
        </p15:guide>
        <p15:guide id="7" orient="horz" pos="3855" userDrawn="1">
          <p15:clr>
            <a:srgbClr val="F26B43"/>
          </p15:clr>
        </p15:guide>
        <p15:guide id="8" pos="3991" userDrawn="1">
          <p15:clr>
            <a:srgbClr val="F26B43"/>
          </p15:clr>
        </p15:guide>
        <p15:guide id="9" orient="horz" pos="999" userDrawn="1">
          <p15:clr>
            <a:srgbClr val="F26B43"/>
          </p15:clr>
        </p15:guide>
        <p15:guide id="10" orient="horz" pos="3856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  <p15:guide id="12" orient="horz" pos="3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ikkerhedsnet.dk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Logo: CFB – Center for Beredskabskommunikation">
            <a:extLst>
              <a:ext uri="{FF2B5EF4-FFF2-40B4-BE49-F238E27FC236}">
                <a16:creationId xmlns:a16="http://schemas.microsoft.com/office/drawing/2014/main" id="{604F2597-96AE-3BAD-F7D1-523DB86AED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7"/>
          </a:xfrm>
          <a:prstGeom prst="rect">
            <a:avLst/>
          </a:prstGeom>
        </p:spPr>
      </p:pic>
      <p:pic>
        <p:nvPicPr>
          <p:cNvPr id="5" name="Billede 6" descr="Logo: Beredskabsstyrelsen">
            <a:extLst>
              <a:ext uri="{FF2B5EF4-FFF2-40B4-BE49-F238E27FC236}">
                <a16:creationId xmlns:a16="http://schemas.microsoft.com/office/drawing/2014/main" id="{669BD4E7-8280-A9AD-CAC0-C0059515A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24" y="215660"/>
            <a:ext cx="992214" cy="701762"/>
          </a:xfrm>
          <a:prstGeom prst="rect">
            <a:avLst/>
          </a:prstGeom>
        </p:spPr>
      </p:pic>
      <p:sp>
        <p:nvSpPr>
          <p:cNvPr id="9" name="Titel 5">
            <a:extLst>
              <a:ext uri="{FF2B5EF4-FFF2-40B4-BE49-F238E27FC236}">
                <a16:creationId xmlns:a16="http://schemas.microsoft.com/office/drawing/2014/main" id="{CDC438D6-E423-8004-6D90-B51678550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020" y="2083168"/>
            <a:ext cx="11002961" cy="1022890"/>
          </a:xfrm>
        </p:spPr>
        <p:txBody>
          <a:bodyPr vert="horz"/>
          <a:lstStyle/>
          <a:p>
            <a:r>
              <a:rPr lang="da-DK" dirty="0" err="1"/>
              <a:t>SINE’s</a:t>
            </a:r>
            <a:r>
              <a:rPr lang="da-DK" dirty="0"/>
              <a:t> opbygning</a:t>
            </a:r>
          </a:p>
        </p:txBody>
      </p:sp>
      <p:sp>
        <p:nvSpPr>
          <p:cNvPr id="8" name="Undertitel 11">
            <a:extLst>
              <a:ext uri="{FF2B5EF4-FFF2-40B4-BE49-F238E27FC236}">
                <a16:creationId xmlns:a16="http://schemas.microsoft.com/office/drawing/2014/main" id="{29AB2197-4AFA-5E39-4C76-F4C69C6DE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562" y="3481099"/>
            <a:ext cx="6476400" cy="541687"/>
          </a:xfrm>
        </p:spPr>
        <p:txBody>
          <a:bodyPr/>
          <a:lstStyle/>
          <a:p>
            <a:r>
              <a:rPr lang="da-DK" dirty="0"/>
              <a:t>- Opbygning</a:t>
            </a:r>
            <a:br>
              <a:rPr lang="da-DK" dirty="0"/>
            </a:br>
            <a:r>
              <a:rPr lang="da-DK" dirty="0"/>
              <a:t>- </a:t>
            </a:r>
            <a:r>
              <a:rPr lang="da-DK" dirty="0" err="1"/>
              <a:t>Governance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97AFD0-C8F3-CFD7-15DD-0D6246284D3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5939" y="6424469"/>
            <a:ext cx="2003425" cy="2825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D6E90-65D4-484F-B20D-D4841E7747A2}" type="datetime2">
              <a:rPr kumimoji="0" lang="da-DK" sz="10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marts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6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>
            <a:extLst>
              <a:ext uri="{FF2B5EF4-FFF2-40B4-BE49-F238E27FC236}">
                <a16:creationId xmlns:a16="http://schemas.microsoft.com/office/drawing/2014/main" id="{CE8AB338-9B8F-FF9F-E5DE-97A497092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291" y="283002"/>
            <a:ext cx="5340350" cy="720000"/>
          </a:xfrm>
        </p:spPr>
        <p:txBody>
          <a:bodyPr vert="horz"/>
          <a:lstStyle/>
          <a:p>
            <a:r>
              <a:rPr lang="da-DK" dirty="0"/>
              <a:t>Rådgivende forum</a:t>
            </a:r>
          </a:p>
        </p:txBody>
      </p:sp>
      <p:pic>
        <p:nvPicPr>
          <p:cNvPr id="10" name="Billede 9" descr="Diagram: Rådgivende forum.&#10;TOAS:Tværgående Operati'v Anvendelse af SINE&#10;AOAS: Andre Aktørers Operative Anvendelse af SINE&#10;BOAS: Beredskabsstyrelsens Operative Anvendelse af SINE&#10;EOAS: Ekspert-beredskabernes Operative Anvendelse af SINE&#10;FOAS: Forsvarets Operative Anvendelse af SINE&#10;KOAS: Kommunemes Operative Anvendelse af SINE&#10;POAS: Politiets Operative Anvendelse af SINE&#10;ROAS: Regionernes Operative Anvendelse af SINE&#10;TOAM: Tværfaglig Operativ anvendelse af Misionskritisk Data (Missionskritisk data til beredskabsbrug).">
            <a:extLst>
              <a:ext uri="{FF2B5EF4-FFF2-40B4-BE49-F238E27FC236}">
                <a16:creationId xmlns:a16="http://schemas.microsoft.com/office/drawing/2014/main" id="{C5581119-75DF-C6AF-AA03-00E84335C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5" y="938014"/>
            <a:ext cx="7196121" cy="54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0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DD9E9FCA-31A1-B508-8D07-3D823BC3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Brugergrupper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D123B478-4EA1-F06E-D4A4-A71303F2AB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5937" y="1584000"/>
            <a:ext cx="5698595" cy="4535999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da-DK" b="1" dirty="0">
                <a:latin typeface="+mn-lt"/>
              </a:rPr>
              <a:t>SINE-superbrugere</a:t>
            </a:r>
          </a:p>
          <a:p>
            <a:pPr>
              <a:spcBef>
                <a:spcPts val="2000"/>
              </a:spcBef>
              <a:defRPr/>
            </a:pPr>
            <a:r>
              <a:rPr lang="da-DK" dirty="0">
                <a:latin typeface="+mn-lt"/>
              </a:rPr>
              <a:t>Er registreret hos DBK</a:t>
            </a:r>
          </a:p>
          <a:p>
            <a:pPr>
              <a:spcBef>
                <a:spcPts val="2000"/>
              </a:spcBef>
              <a:defRPr/>
            </a:pPr>
            <a:r>
              <a:rPr lang="da-DK" dirty="0">
                <a:latin typeface="+mn-lt"/>
              </a:rPr>
              <a:t>Kan aktivere og deaktivere radioer</a:t>
            </a:r>
          </a:p>
          <a:p>
            <a:pPr>
              <a:spcBef>
                <a:spcPts val="2000"/>
              </a:spcBef>
              <a:defRPr/>
            </a:pPr>
            <a:r>
              <a:rPr lang="da-DK" dirty="0">
                <a:latin typeface="+mn-lt"/>
              </a:rPr>
              <a:t>Kan oprette og slette superbrugere via SINE-portalen</a:t>
            </a:r>
          </a:p>
          <a:p>
            <a:pPr>
              <a:spcBef>
                <a:spcPts val="2000"/>
              </a:spcBef>
              <a:defRPr/>
            </a:pPr>
            <a:r>
              <a:rPr lang="da-DK" dirty="0">
                <a:latin typeface="+mn-lt"/>
              </a:rPr>
              <a:t>Kan tjekke driftsstatus og oprette fejlmeddelelser via SINE-portalen</a:t>
            </a:r>
          </a:p>
          <a:p>
            <a:pPr>
              <a:spcBef>
                <a:spcPts val="2000"/>
              </a:spcBef>
              <a:defRPr/>
            </a:pPr>
            <a:r>
              <a:rPr lang="da-DK" dirty="0">
                <a:latin typeface="+mn-lt"/>
              </a:rPr>
              <a:t>Deltager på regionale koordinations gruppemøder (RKG).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B9F8982-CA0C-8753-DE48-E029FAC10E9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72249" y="1624093"/>
            <a:ext cx="5275263" cy="4535999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da-DK" b="1" dirty="0"/>
              <a:t>SINE-instruktører</a:t>
            </a:r>
          </a:p>
          <a:p>
            <a:pPr>
              <a:spcBef>
                <a:spcPts val="2000"/>
              </a:spcBef>
              <a:defRPr/>
            </a:pPr>
            <a:r>
              <a:rPr lang="da-DK" dirty="0"/>
              <a:t>Har gennemført SINE-instruktørkursus</a:t>
            </a:r>
          </a:p>
          <a:p>
            <a:pPr>
              <a:spcBef>
                <a:spcPts val="2000"/>
              </a:spcBef>
              <a:defRPr/>
            </a:pPr>
            <a:r>
              <a:rPr lang="da-DK" dirty="0"/>
              <a:t>Indhenter viden om SINE via sikkerhedsnet.dk </a:t>
            </a:r>
          </a:p>
          <a:p>
            <a:pPr>
              <a:spcBef>
                <a:spcPts val="2000"/>
              </a:spcBef>
              <a:defRPr/>
            </a:pPr>
            <a:r>
              <a:rPr lang="da-DK" dirty="0"/>
              <a:t>Videreformidler og underviser kolleger</a:t>
            </a:r>
          </a:p>
          <a:p>
            <a:pPr>
              <a:spcBef>
                <a:spcPts val="2000"/>
              </a:spcBef>
              <a:defRPr/>
            </a:pPr>
            <a:r>
              <a:rPr lang="da-DK" dirty="0"/>
              <a:t>Deltager i instruktørnetværk, hvor det er muligt   at </a:t>
            </a:r>
            <a:r>
              <a:rPr lang="da-DK" dirty="0" err="1"/>
              <a:t>vidensdele</a:t>
            </a:r>
            <a:r>
              <a:rPr lang="da-DK" dirty="0"/>
              <a:t> og sparre vedr. øvelser og undervisning i brugen af SINE.</a:t>
            </a:r>
          </a:p>
        </p:txBody>
      </p:sp>
    </p:spTree>
    <p:extLst>
      <p:ext uri="{BB962C8B-B14F-4D97-AF65-F5344CB8AC3E}">
        <p14:creationId xmlns:p14="http://schemas.microsoft.com/office/powerpoint/2010/main" val="105479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0">
            <a:extLst>
              <a:ext uri="{FF2B5EF4-FFF2-40B4-BE49-F238E27FC236}">
                <a16:creationId xmlns:a16="http://schemas.microsoft.com/office/drawing/2014/main" id="{EF5FB28B-B2A8-9272-7C73-E14061C5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Kort om SINE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1021E33A-5226-AE9B-499E-6AC14D28CA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6663" y="1597855"/>
            <a:ext cx="9192012" cy="453599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a-DK" dirty="0"/>
              <a:t>SINE skal anvendes af beredskabsmyndighederne til løsning af </a:t>
            </a:r>
            <a:br>
              <a:rPr lang="da-DK" dirty="0"/>
            </a:br>
            <a:r>
              <a:rPr lang="da-DK" dirty="0"/>
              <a:t>beredskabsmæssige opgaver jf. </a:t>
            </a:r>
            <a:r>
              <a:rPr lang="da-DK" b="1" dirty="0"/>
              <a:t>beredskabslovens § 29.</a:t>
            </a:r>
            <a:endParaRPr lang="da-DK" dirty="0"/>
          </a:p>
          <a:p>
            <a:pPr>
              <a:spcBef>
                <a:spcPts val="1800"/>
              </a:spcBef>
            </a:pPr>
            <a:r>
              <a:rPr lang="da-DK" dirty="0"/>
              <a:t>Tetra er den tekniske standard, som ligger til grund for SINE. </a:t>
            </a:r>
          </a:p>
          <a:p>
            <a:pPr lvl="1">
              <a:spcBef>
                <a:spcPts val="600"/>
              </a:spcBef>
            </a:pPr>
            <a:r>
              <a:rPr lang="da-DK" altLang="da-DK" sz="1800" b="1" u="sng" dirty="0" err="1"/>
              <a:t>Te</a:t>
            </a:r>
            <a:r>
              <a:rPr lang="da-DK" altLang="da-DK" sz="1800" dirty="0" err="1"/>
              <a:t>rrestrial</a:t>
            </a:r>
            <a:r>
              <a:rPr lang="da-DK" altLang="da-DK" sz="1800" dirty="0"/>
              <a:t> </a:t>
            </a:r>
            <a:r>
              <a:rPr lang="da-DK" altLang="da-DK" sz="1800" b="1" u="sng" dirty="0" err="1"/>
              <a:t>Tr</a:t>
            </a:r>
            <a:r>
              <a:rPr lang="da-DK" altLang="da-DK" sz="1800" dirty="0" err="1"/>
              <a:t>unked</a:t>
            </a:r>
            <a:r>
              <a:rPr lang="da-DK" altLang="da-DK" sz="1800" dirty="0"/>
              <a:t> R</a:t>
            </a:r>
            <a:r>
              <a:rPr lang="da-DK" altLang="da-DK" sz="1800" b="1" u="sng" dirty="0"/>
              <a:t>a</a:t>
            </a:r>
            <a:r>
              <a:rPr lang="da-DK" altLang="da-DK" sz="1800" dirty="0"/>
              <a:t>dio </a:t>
            </a:r>
            <a:r>
              <a:rPr lang="da-DK" altLang="da-DK" sz="1800" dirty="0" err="1"/>
              <a:t>network</a:t>
            </a:r>
            <a:endParaRPr lang="da-DK" dirty="0"/>
          </a:p>
          <a:p>
            <a:pPr>
              <a:spcBef>
                <a:spcPts val="1800"/>
              </a:spcBef>
            </a:pPr>
            <a:r>
              <a:rPr lang="da-DK" dirty="0"/>
              <a:t>SINE er krypteret og kan ikke aflyttes.</a:t>
            </a:r>
          </a:p>
          <a:p>
            <a:pPr>
              <a:spcBef>
                <a:spcPts val="2000"/>
              </a:spcBef>
            </a:pPr>
            <a:r>
              <a:rPr lang="da-DK" dirty="0"/>
              <a:t>Strømforsyningen til SINE er sikret med nødstrøm.</a:t>
            </a:r>
          </a:p>
          <a:p>
            <a:pPr>
              <a:spcBef>
                <a:spcPts val="2000"/>
              </a:spcBef>
            </a:pPr>
            <a:r>
              <a:rPr lang="da-DK" dirty="0"/>
              <a:t>SINE har tilkoblet over 30.000 radioer og anvendes af mere end 45.000 brugere.</a:t>
            </a:r>
          </a:p>
          <a:p>
            <a:pPr>
              <a:spcBef>
                <a:spcPts val="2000"/>
              </a:spcBef>
            </a:pPr>
            <a:r>
              <a:rPr lang="da-DK" dirty="0"/>
              <a:t>SINE ejes og drives af Dansk Beredskabskommunikation A/S (DBK).</a:t>
            </a:r>
          </a:p>
          <a:p>
            <a:pPr>
              <a:spcBef>
                <a:spcPts val="2000"/>
              </a:spcBef>
            </a:pPr>
            <a:r>
              <a:rPr lang="da-DK" dirty="0"/>
              <a:t>Center for Beredskabskommunikation (CFB) har kontakten til beredskaberne og tilser, at beredskaberne får de ydelser, som kontrakten beskriver.</a:t>
            </a:r>
            <a:endParaRPr lang="en-US" dirty="0"/>
          </a:p>
        </p:txBody>
      </p:sp>
      <p:pic>
        <p:nvPicPr>
          <p:cNvPr id="6" name="Billede 5" descr="Skærmprint: Teknisk Dokument – Sikkerhedsnettet (SINE)">
            <a:extLst>
              <a:ext uri="{FF2B5EF4-FFF2-40B4-BE49-F238E27FC236}">
                <a16:creationId xmlns:a16="http://schemas.microsoft.com/office/drawing/2014/main" id="{E31D21B3-524D-2AD6-9B2E-25B10A078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20" t="13152" r="41066" b="30310"/>
          <a:stretch/>
        </p:blipFill>
        <p:spPr>
          <a:xfrm>
            <a:off x="9104253" y="489211"/>
            <a:ext cx="2761478" cy="37669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062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4">
            <a:extLst>
              <a:ext uri="{FF2B5EF4-FFF2-40B4-BE49-F238E27FC236}">
                <a16:creationId xmlns:a16="http://schemas.microsoft.com/office/drawing/2014/main" id="{FB19AB08-CF6A-4557-7616-D48C31F8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altLang="da-DK" dirty="0"/>
              <a:t>Terminologi og begreber </a:t>
            </a:r>
            <a:endParaRPr lang="da-DK" dirty="0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E0387589-9851-0FF8-A2EF-A87A9634022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5937" y="1584001"/>
            <a:ext cx="7571619" cy="3887410"/>
          </a:xfrm>
        </p:spPr>
        <p:txBody>
          <a:bodyPr/>
          <a:lstStyle/>
          <a:p>
            <a:r>
              <a:rPr lang="da-DK" altLang="da-DK" b="1" dirty="0"/>
              <a:t>Tetra</a:t>
            </a:r>
            <a:r>
              <a:rPr lang="da-DK" altLang="da-DK" dirty="0"/>
              <a:t>: </a:t>
            </a:r>
            <a:r>
              <a:rPr lang="da-DK" altLang="da-DK" b="1" u="sng" dirty="0" err="1"/>
              <a:t>Te</a:t>
            </a:r>
            <a:r>
              <a:rPr lang="da-DK" altLang="da-DK" dirty="0" err="1"/>
              <a:t>rrestrial</a:t>
            </a:r>
            <a:r>
              <a:rPr lang="da-DK" altLang="da-DK" dirty="0"/>
              <a:t> </a:t>
            </a:r>
            <a:r>
              <a:rPr lang="da-DK" altLang="da-DK" b="1" u="sng" dirty="0" err="1"/>
              <a:t>Tr</a:t>
            </a:r>
            <a:r>
              <a:rPr lang="da-DK" altLang="da-DK" dirty="0" err="1"/>
              <a:t>unked</a:t>
            </a:r>
            <a:r>
              <a:rPr lang="da-DK" altLang="da-DK" dirty="0"/>
              <a:t> R</a:t>
            </a:r>
            <a:r>
              <a:rPr lang="da-DK" altLang="da-DK" b="1" u="sng" dirty="0"/>
              <a:t>a</a:t>
            </a:r>
            <a:r>
              <a:rPr lang="da-DK" altLang="da-DK" dirty="0"/>
              <a:t>dio Network</a:t>
            </a:r>
          </a:p>
          <a:p>
            <a:pPr marL="198000" indent="0">
              <a:buNone/>
            </a:pPr>
            <a:r>
              <a:rPr lang="da-DK" altLang="da-DK" dirty="0"/>
              <a:t>Navnet på den tekniske standard der ligger til grund for SINE.</a:t>
            </a:r>
          </a:p>
          <a:p>
            <a:pPr>
              <a:spcBef>
                <a:spcPts val="1800"/>
              </a:spcBef>
            </a:pPr>
            <a:r>
              <a:rPr lang="da-DK" altLang="da-DK" b="1" dirty="0"/>
              <a:t>TMO</a:t>
            </a:r>
            <a:r>
              <a:rPr lang="da-DK" altLang="da-DK" dirty="0"/>
              <a:t>: ”</a:t>
            </a:r>
            <a:r>
              <a:rPr lang="da-DK" altLang="da-DK" dirty="0" err="1"/>
              <a:t>Trunk</a:t>
            </a:r>
            <a:r>
              <a:rPr lang="da-DK" altLang="da-DK" dirty="0"/>
              <a:t> Mode” er en kommunikationstilstand, hvor radioerne kommunikerer via nettets sendemaster, og dermed kan kommunikere på tværs af landet.</a:t>
            </a:r>
          </a:p>
          <a:p>
            <a:pPr>
              <a:spcBef>
                <a:spcPts val="2200"/>
              </a:spcBef>
            </a:pPr>
            <a:r>
              <a:rPr lang="da-DK" altLang="da-DK" b="1" dirty="0"/>
              <a:t>DMO</a:t>
            </a:r>
            <a:r>
              <a:rPr lang="da-DK" altLang="da-DK" dirty="0"/>
              <a:t>: ”Direct Mode” er en kommunikationstilstand, hvor radioerne kommunikerer direkte med hinanden udenom nettet, og dermed kun har kort rækkevidde, men kan kommunikere, hvor nettet ikke dækker.</a:t>
            </a:r>
          </a:p>
          <a:p>
            <a:pPr>
              <a:spcBef>
                <a:spcPts val="2000"/>
              </a:spcBef>
            </a:pPr>
            <a:r>
              <a:rPr lang="da-DK" altLang="da-DK" b="1" dirty="0"/>
              <a:t>AGA: ”</a:t>
            </a:r>
            <a:r>
              <a:rPr lang="da-DK" altLang="da-DK" dirty="0"/>
              <a:t>Air Ground Air” er betegnelsen for en særlig gruppe sendemaster reserveret for brug af flyvende enheder</a:t>
            </a:r>
          </a:p>
          <a:p>
            <a:pPr marL="165600" indent="0">
              <a:buNone/>
            </a:pPr>
            <a:r>
              <a:rPr lang="da-DK" altLang="da-DK" dirty="0"/>
              <a:t>(Helikoptere og overvågningsfly).</a:t>
            </a:r>
            <a:endParaRPr lang="en-US" dirty="0"/>
          </a:p>
        </p:txBody>
      </p:sp>
      <p:pic>
        <p:nvPicPr>
          <p:cNvPr id="6" name="Billede 4" descr="Illustration: TMO: ”Trunk Mode”">
            <a:extLst>
              <a:ext uri="{FF2B5EF4-FFF2-40B4-BE49-F238E27FC236}">
                <a16:creationId xmlns:a16="http://schemas.microsoft.com/office/drawing/2014/main" id="{0BFE75F4-3E26-0CAB-34F7-FBC140E36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94" y="468000"/>
            <a:ext cx="4223786" cy="21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lede 5" descr="Illustration: DMO: ”Direct Mode”">
            <a:extLst>
              <a:ext uri="{FF2B5EF4-FFF2-40B4-BE49-F238E27FC236}">
                <a16:creationId xmlns:a16="http://schemas.microsoft.com/office/drawing/2014/main" id="{051726B1-CDC6-704D-CDED-364D8899C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956" y="2828591"/>
            <a:ext cx="2047862" cy="11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6" descr="Illustration: AGA: ”Air Ground Air”">
            <a:extLst>
              <a:ext uri="{FF2B5EF4-FFF2-40B4-BE49-F238E27FC236}">
                <a16:creationId xmlns:a16="http://schemas.microsoft.com/office/drawing/2014/main" id="{ADB7CE9E-6065-1821-97F7-9BC984688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34" y="4444239"/>
            <a:ext cx="3324097" cy="188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09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C74408F-D5BA-14EF-634D-8BE1CD487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 err="1"/>
              <a:t>SINE’s</a:t>
            </a:r>
            <a:r>
              <a:rPr lang="da-DK" dirty="0"/>
              <a:t> opbygning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55C5075E-48DA-CF92-61AD-66EEEFDCA2F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62403" y="1305126"/>
            <a:ext cx="7494229" cy="10889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SINE (Sikkerhedsnettet) er et selvstændigt digitalt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radionet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der dækker hele Danmark med master, der er placeret rundt i landet.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Radiosignalet går fra masterne via kabler i jorden til SINE-centralen.</a:t>
            </a:r>
            <a:endParaRPr lang="en-US" dirty="0"/>
          </a:p>
        </p:txBody>
      </p:sp>
      <p:pic>
        <p:nvPicPr>
          <p:cNvPr id="7" name="Billede 6" descr="Illustration: SINE’s opbygning.&#10;Radio&#10;Mast&#10;Teleudbyders netværk&#10;SINE-central&#10;Teleudbyders netværk&#10;DCS&#10;Kontrolrum med radiodispatch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62" y="2113158"/>
            <a:ext cx="10058400" cy="471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6C6F8E78-1A2E-6A43-771C-F06073281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altLang="da-DK" dirty="0"/>
              <a:t>Dækning</a:t>
            </a: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AA041A50-D7BA-9E04-406B-5E39A6BE385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5938" y="1584001"/>
            <a:ext cx="6604390" cy="2613246"/>
          </a:xfrm>
        </p:spPr>
        <p:txBody>
          <a:bodyPr/>
          <a:lstStyle/>
          <a:p>
            <a:pPr>
              <a:defRPr/>
            </a:pPr>
            <a:r>
              <a:rPr lang="da-DK" dirty="0"/>
              <a:t>99,7 % af Danmark har SINE-dækning med en vognradio fastmonteret i et køretøj og med antenne på taget.</a:t>
            </a:r>
          </a:p>
          <a:p>
            <a:pPr>
              <a:spcBef>
                <a:spcPts val="1800"/>
              </a:spcBef>
              <a:defRPr/>
            </a:pPr>
            <a:r>
              <a:rPr lang="da-DK" dirty="0"/>
              <a:t>98,0 % af Danmark har håndholdt dækning.</a:t>
            </a:r>
          </a:p>
          <a:p>
            <a:pPr>
              <a:spcBef>
                <a:spcPts val="2000"/>
              </a:spcBef>
              <a:defRPr/>
            </a:pPr>
            <a:r>
              <a:rPr lang="da-DK" dirty="0"/>
              <a:t>I de 150 største byer er der skabt ekstra god dækning.</a:t>
            </a:r>
          </a:p>
          <a:p>
            <a:pPr>
              <a:spcBef>
                <a:spcPts val="2000"/>
              </a:spcBef>
              <a:defRPr/>
            </a:pPr>
            <a:r>
              <a:rPr lang="da-DK" dirty="0"/>
              <a:t>SINE er sikret med tilbagefaldsdækning.</a:t>
            </a:r>
            <a:endParaRPr lang="en-US" dirty="0"/>
          </a:p>
        </p:txBody>
      </p:sp>
      <p:pic>
        <p:nvPicPr>
          <p:cNvPr id="6" name="Billede 5" descr="Illustration: Dækning">
            <a:extLst>
              <a:ext uri="{FF2B5EF4-FFF2-40B4-BE49-F238E27FC236}">
                <a16:creationId xmlns:a16="http://schemas.microsoft.com/office/drawing/2014/main" id="{B3722AA5-84AA-3501-DC13-4E383DFF2295}"/>
              </a:ext>
            </a:extLst>
          </p:cNvPr>
          <p:cNvPicPr/>
          <p:nvPr/>
        </p:nvPicPr>
        <p:blipFill rotWithShape="1">
          <a:blip r:embed="rId2"/>
          <a:srcRect l="43158" t="40526" r="40351" b="32183"/>
          <a:stretch/>
        </p:blipFill>
        <p:spPr>
          <a:xfrm>
            <a:off x="6606725" y="1006764"/>
            <a:ext cx="5384800" cy="480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5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7CFFBAE-2855-4287-BBDD-378F645F4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eaLnBrk="1" hangingPunct="1"/>
            <a:r>
              <a:rPr lang="da-DK" altLang="da-DK" dirty="0"/>
              <a:t>VPN (virtual private </a:t>
            </a:r>
            <a:r>
              <a:rPr lang="da-DK" altLang="da-DK" dirty="0" err="1"/>
              <a:t>network</a:t>
            </a:r>
            <a:r>
              <a:rPr lang="da-DK" altLang="da-DK" dirty="0"/>
              <a:t>)</a:t>
            </a:r>
          </a:p>
        </p:txBody>
      </p:sp>
      <p:pic>
        <p:nvPicPr>
          <p:cNvPr id="5" name="Billede 4" descr="Illustration af nummerstrukturen i SINE">
            <a:extLst>
              <a:ext uri="{FF2B5EF4-FFF2-40B4-BE49-F238E27FC236}">
                <a16:creationId xmlns:a16="http://schemas.microsoft.com/office/drawing/2014/main" id="{511B7FA6-4E36-9124-0F0A-362F5DBB6D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27" y="1483156"/>
            <a:ext cx="8569152" cy="4575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88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47C031D-1BA5-3902-EDBB-1AD8E0A65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468000"/>
            <a:ext cx="3649661" cy="720000"/>
          </a:xfrm>
        </p:spPr>
        <p:txBody>
          <a:bodyPr vert="horz"/>
          <a:lstStyle/>
          <a:p>
            <a:r>
              <a:rPr lang="da-DK" dirty="0"/>
              <a:t>SINE-radioen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44105B30-3BCB-5D16-9801-D2B2E2897D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94600" y="578384"/>
            <a:ext cx="6634694" cy="1245836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</a:rPr>
              <a:t>Radioer og udstyr, der anvendes på SINE, skal være SINE-certificeret.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</a:rPr>
              <a:t>Liste over certificerede radioer og udstyr kan hentes på </a:t>
            </a:r>
            <a:r>
              <a:rPr lang="da-DK" dirty="0">
                <a:solidFill>
                  <a:srgbClr val="FF0000"/>
                </a:solidFill>
                <a:latin typeface="Arial" panose="020B0604020202020204" pitchFamily="34" charset="0"/>
                <a:hlinkClick r:id="rId2" tooltip="www.sikkerhedsnet.d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www.sikkerhedsnet.dk.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Billede 5" descr="Illustration: Håndholdt SINE-radio">
            <a:extLst>
              <a:ext uri="{FF2B5EF4-FFF2-40B4-BE49-F238E27FC236}">
                <a16:creationId xmlns:a16="http://schemas.microsoft.com/office/drawing/2014/main" id="{EEBF4DEE-D666-E6C7-A0D5-0D9762E23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8" y="2007896"/>
            <a:ext cx="3960440" cy="4171103"/>
          </a:xfrm>
          <a:prstGeom prst="rect">
            <a:avLst/>
          </a:prstGeom>
        </p:spPr>
      </p:pic>
      <p:pic>
        <p:nvPicPr>
          <p:cNvPr id="7" name="Billede 6" descr="Illustration: SINE-vognradio">
            <a:extLst>
              <a:ext uri="{FF2B5EF4-FFF2-40B4-BE49-F238E27FC236}">
                <a16:creationId xmlns:a16="http://schemas.microsoft.com/office/drawing/2014/main" id="{4E29FA53-2160-DD73-59E2-D6DCB914E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913" y="2598875"/>
            <a:ext cx="3936516" cy="358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2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8DB45C3B-2061-0093-98D2-821328C1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Prioritering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1F6AF4A2-0AB3-20DC-3D67-B2B652CED0B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5937" y="1585993"/>
            <a:ext cx="11160126" cy="453599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a-DK" dirty="0"/>
              <a:t>Hvis kapaciteten i SINE er knap, bliver opkald prioriteret og sat i kø.</a:t>
            </a:r>
          </a:p>
          <a:p>
            <a:pPr marL="0" indent="0">
              <a:spcBef>
                <a:spcPts val="2000"/>
              </a:spcBef>
              <a:buNone/>
              <a:defRPr/>
            </a:pPr>
            <a:r>
              <a:rPr lang="da-DK" dirty="0"/>
              <a:t>Prioriteringen er på følgende måde:</a:t>
            </a:r>
          </a:p>
          <a:p>
            <a:pPr>
              <a:spcBef>
                <a:spcPts val="2000"/>
              </a:spcBef>
              <a:buFont typeface="+mj-lt"/>
              <a:buAutoNum type="arabicPeriod"/>
              <a:defRPr/>
            </a:pPr>
            <a:r>
              <a:rPr lang="da-DK" dirty="0"/>
              <a:t>Nødopkald</a:t>
            </a:r>
          </a:p>
          <a:p>
            <a:pPr>
              <a:spcBef>
                <a:spcPts val="2000"/>
              </a:spcBef>
              <a:buFont typeface="+mj-lt"/>
              <a:buAutoNum type="arabicPeriod"/>
              <a:defRPr/>
            </a:pPr>
            <a:r>
              <a:rPr lang="da-DK" dirty="0"/>
              <a:t>Talegrupper til røgdykkere (de skal meldes til DBK via </a:t>
            </a:r>
            <a:r>
              <a:rPr lang="da-DK" dirty="0" err="1"/>
              <a:t>fleetmap</a:t>
            </a:r>
            <a:r>
              <a:rPr lang="da-DK" dirty="0"/>
              <a:t>)</a:t>
            </a:r>
          </a:p>
          <a:p>
            <a:pPr>
              <a:spcBef>
                <a:spcPts val="1800"/>
              </a:spcBef>
              <a:buFont typeface="+mj-lt"/>
              <a:buAutoNum type="arabicPeriod"/>
              <a:defRPr/>
            </a:pPr>
            <a:r>
              <a:rPr lang="da-DK" dirty="0"/>
              <a:t>Talegrupper til indsatsledere (skadestedssæt)</a:t>
            </a:r>
          </a:p>
          <a:p>
            <a:pPr>
              <a:spcBef>
                <a:spcPts val="2000"/>
              </a:spcBef>
              <a:buFont typeface="+mj-lt"/>
              <a:buAutoNum type="arabicPeriod"/>
              <a:defRPr/>
            </a:pPr>
            <a:r>
              <a:rPr lang="da-DK" dirty="0"/>
              <a:t>Talegrupper til KST (skadestedssæt)</a:t>
            </a:r>
          </a:p>
          <a:p>
            <a:pPr marL="0" indent="0">
              <a:spcBef>
                <a:spcPts val="6100"/>
              </a:spcBef>
              <a:buNone/>
              <a:defRPr/>
            </a:pPr>
            <a:r>
              <a:rPr lang="da-DK" dirty="0"/>
              <a:t>Brugere sættes i kø, hvis kapaciteten er brugt op af andre på samme eller højere niveau.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CDC438D6-E423-8004-6D90-B51678550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5100" y="2137056"/>
            <a:ext cx="8392339" cy="1487587"/>
          </a:xfrm>
        </p:spPr>
        <p:txBody>
          <a:bodyPr vert="horz"/>
          <a:lstStyle/>
          <a:p>
            <a:r>
              <a:rPr lang="da-DK" dirty="0" err="1"/>
              <a:t>Governance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20543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4b554a99-d9b4-4048-b584-de0a450a8ca2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Politi">
      <a:dk1>
        <a:srgbClr val="000000"/>
      </a:dk1>
      <a:lt1>
        <a:srgbClr val="FFFFFF"/>
      </a:lt1>
      <a:dk2>
        <a:srgbClr val="001E3C"/>
      </a:dk2>
      <a:lt2>
        <a:srgbClr val="E7F3FD"/>
      </a:lt2>
      <a:accent1>
        <a:srgbClr val="001E3C"/>
      </a:accent1>
      <a:accent2>
        <a:srgbClr val="B1E3FF"/>
      </a:accent2>
      <a:accent3>
        <a:srgbClr val="D4E600"/>
      </a:accent3>
      <a:accent4>
        <a:srgbClr val="D3C7AD"/>
      </a:accent4>
      <a:accent5>
        <a:srgbClr val="000000"/>
      </a:accent5>
      <a:accent6>
        <a:srgbClr val="E7F3FD"/>
      </a:accent6>
      <a:hlink>
        <a:srgbClr val="B1E3FF"/>
      </a:hlink>
      <a:folHlink>
        <a:srgbClr val="D4E600"/>
      </a:folHlink>
    </a:clrScheme>
    <a:fontScheme name="BRS_CF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kabelon PPT" id="{B15E92C6-FB5F-40D6-93E9-8810EEC208F9}" vid="{7D11487F-520A-45BE-B143-7AA189E7C150}"/>
    </a:ext>
  </a:extLst>
</a:theme>
</file>

<file path=ppt/theme/theme2.xml><?xml version="1.0" encoding="utf-8"?>
<a:theme xmlns:a="http://schemas.openxmlformats.org/drawingml/2006/main" name="Office Theme">
  <a:themeElements>
    <a:clrScheme name="Politi 2015">
      <a:dk1>
        <a:srgbClr val="001E3C"/>
      </a:dk1>
      <a:lt1>
        <a:srgbClr val="FFFFFF"/>
      </a:lt1>
      <a:dk2>
        <a:srgbClr val="001E3C"/>
      </a:dk2>
      <a:lt2>
        <a:srgbClr val="E7F3FD"/>
      </a:lt2>
      <a:accent1>
        <a:srgbClr val="001E3C"/>
      </a:accent1>
      <a:accent2>
        <a:srgbClr val="B1E3FF"/>
      </a:accent2>
      <a:accent3>
        <a:srgbClr val="D4E600"/>
      </a:accent3>
      <a:accent4>
        <a:srgbClr val="D3C7AD"/>
      </a:accent4>
      <a:accent5>
        <a:srgbClr val="000000"/>
      </a:accent5>
      <a:accent6>
        <a:srgbClr val="E7F3FD"/>
      </a:accent6>
      <a:hlink>
        <a:srgbClr val="B1E3FF"/>
      </a:hlink>
      <a:folHlink>
        <a:srgbClr val="D4E600"/>
      </a:folHlink>
    </a:clrScheme>
    <a:fontScheme name="Poli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oliti 2015">
      <a:dk1>
        <a:srgbClr val="001E3C"/>
      </a:dk1>
      <a:lt1>
        <a:srgbClr val="FFFFFF"/>
      </a:lt1>
      <a:dk2>
        <a:srgbClr val="001E3C"/>
      </a:dk2>
      <a:lt2>
        <a:srgbClr val="E7F3FD"/>
      </a:lt2>
      <a:accent1>
        <a:srgbClr val="001E3C"/>
      </a:accent1>
      <a:accent2>
        <a:srgbClr val="B1E3FF"/>
      </a:accent2>
      <a:accent3>
        <a:srgbClr val="D4E600"/>
      </a:accent3>
      <a:accent4>
        <a:srgbClr val="D3C7AD"/>
      </a:accent4>
      <a:accent5>
        <a:srgbClr val="000000"/>
      </a:accent5>
      <a:accent6>
        <a:srgbClr val="E7F3FD"/>
      </a:accent6>
      <a:hlink>
        <a:srgbClr val="B1E3FF"/>
      </a:hlink>
      <a:folHlink>
        <a:srgbClr val="D4E600"/>
      </a:folHlink>
    </a:clrScheme>
    <a:fontScheme name="Poli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16dde6-71bf-4cfb-9871-007fe6400b8b">
      <Value>49</Value>
      <Value>1144</Value>
      <Value>1039</Value>
      <Value>5</Value>
      <Value>20</Value>
      <Value>19</Value>
    </TaxCatchAll>
    <lcf76f155ced4ddcb4097134ff3c332f xmlns="7aade10d-a3e9-471e-92b7-f7367a55363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7BB9BBC28A004898F5D99B0C997917" ma:contentTypeVersion="16" ma:contentTypeDescription="Create a new document." ma:contentTypeScope="" ma:versionID="89b1884c4f690ab48ee89b70eadef1ac">
  <xsd:schema xmlns:xsd="http://www.w3.org/2001/XMLSchema" xmlns:xs="http://www.w3.org/2001/XMLSchema" xmlns:p="http://schemas.microsoft.com/office/2006/metadata/properties" xmlns:ns2="1616dde6-71bf-4cfb-9871-007fe6400b8b" xmlns:ns3="7aade10d-a3e9-471e-92b7-f7367a55363c" targetNamespace="http://schemas.microsoft.com/office/2006/metadata/properties" ma:root="true" ma:fieldsID="89b4da2994c297867582948853f56774" ns2:_="" ns3:_="">
    <xsd:import namespace="1616dde6-71bf-4cfb-9871-007fe6400b8b"/>
    <xsd:import namespace="7aade10d-a3e9-471e-92b7-f7367a5536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6dde6-71bf-4cfb-9871-007fe6400b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b95a8ba-7087-42bd-bee5-ebff083419ef}" ma:internalName="TaxCatchAll" ma:showField="CatchAllData" ma:web="1616dde6-71bf-4cfb-9871-007fe6400b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de10d-a3e9-471e-92b7-f7367a553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845874f-449b-4218-ab9f-5cc441e389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940888-F264-4FB1-ADE3-E091525F4FC3}">
  <ds:schemaRefs>
    <ds:schemaRef ds:uri="http://www.w3.org/XML/1998/namespace"/>
    <ds:schemaRef ds:uri="1616dde6-71bf-4cfb-9871-007fe6400b8b"/>
    <ds:schemaRef ds:uri="http://schemas.openxmlformats.org/package/2006/metadata/core-properties"/>
    <ds:schemaRef ds:uri="http://purl.org/dc/elements/1.1/"/>
    <ds:schemaRef ds:uri="http://purl.org/dc/dcmitype/"/>
    <ds:schemaRef ds:uri="7aade10d-a3e9-471e-92b7-f7367a55363c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F79E579-1264-4B45-93F4-DF6C7620E4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E41107-8EDF-4506-AECD-515B70D0E6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16dde6-71bf-4cfb-9871-007fe6400b8b"/>
    <ds:schemaRef ds:uri="7aade10d-a3e9-471e-92b7-f7367a5536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BRS_CFB_PPT Skabelon_16-9_DA</Template>
  <TotalTime>129</TotalTime>
  <Words>476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Verdana</vt:lpstr>
      <vt:lpstr>Office-tema</vt:lpstr>
      <vt:lpstr>think-cell Slide</vt:lpstr>
      <vt:lpstr>SINE’s opbygning</vt:lpstr>
      <vt:lpstr>Kort om SINE</vt:lpstr>
      <vt:lpstr>Terminologi og begreber </vt:lpstr>
      <vt:lpstr>SINE’s opbygning</vt:lpstr>
      <vt:lpstr>Dækning</vt:lpstr>
      <vt:lpstr>VPN (virtual private network)</vt:lpstr>
      <vt:lpstr>SINE-radioen</vt:lpstr>
      <vt:lpstr>Prioritering</vt:lpstr>
      <vt:lpstr>Governance</vt:lpstr>
      <vt:lpstr>Rådgivende forum</vt:lpstr>
      <vt:lpstr>Brugergrupper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SINE’s opbygning</dc:title>
  <dc:creator>Krog-Meyer, Flemming (FKR007)</dc:creator>
  <cp:revision>31</cp:revision>
  <dcterms:created xsi:type="dcterms:W3CDTF">2025-12-12T10:27:04Z</dcterms:created>
  <dcterms:modified xsi:type="dcterms:W3CDTF">2026-03-10T10:38:40Z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0x010100337BB9BBC28A004898F5D99B0C997917</vt:lpwstr>
  </property>
  <property fmtid="{D5CDD505-2E9C-101B-9397-08002B2CF9AE}" pid="3" name="Dokumenttype">
    <vt:lpwstr>20;#Blanket|aa561898-09ad-4bd8-b836-e9f30e861c33</vt:lpwstr>
  </property>
  <property fmtid="{D5CDD505-2E9C-101B-9397-08002B2CF9AE}" pid="4" name="PolitiSøgeord">
    <vt:lpwstr>49;#design|afeaf068-e141-4d9e-8694-2bf837bff27e;#1144;#powerpoint|46b1aabe-d694-4bab-8652-422dace1866f;#1039;#præsentation|46089da0-0b69-472b-a1a5-07c936daea85</vt:lpwstr>
  </property>
  <property fmtid="{D5CDD505-2E9C-101B-9397-08002B2CF9AE}" pid="5" name="RpchPolitikreds">
    <vt:lpwstr>19;#Rigspolitiet|4d255f1e-8d17-4deb-8f3b-fde0ed8a3164</vt:lpwstr>
  </property>
  <property fmtid="{D5CDD505-2E9C-101B-9397-08002B2CF9AE}" pid="6" name="PolitiEmneord">
    <vt:lpwstr>5;#Kommunikation|3a35817f-d49a-41a1-8d4f-b9d981a83b1d</vt:lpwstr>
  </property>
</Properties>
</file>