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259" r:id="rId6"/>
    <p:sldId id="264" r:id="rId7"/>
    <p:sldId id="263" r:id="rId8"/>
    <p:sldId id="262" r:id="rId9"/>
    <p:sldId id="261" r:id="rId10"/>
    <p:sldId id="260" r:id="rId11"/>
    <p:sldId id="276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custDataLst>
    <p:tags r:id="rId25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06" userDrawn="1">
          <p15:clr>
            <a:srgbClr val="A4A3A4"/>
          </p15:clr>
        </p15:guide>
        <p15:guide id="2" pos="7174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rsen, Lene (LTH038)" initials="TL(" lastIdx="3" clrIdx="0">
    <p:extLst>
      <p:ext uri="{19B8F6BF-5375-455C-9EA6-DF929625EA0E}">
        <p15:presenceInfo xmlns:p15="http://schemas.microsoft.com/office/powerpoint/2012/main" userId="S-1-5-21-87712913-679880029-1868970003-3247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3C"/>
    <a:srgbClr val="F2F4F5"/>
    <a:srgbClr val="F4F9BF"/>
    <a:srgbClr val="F4F1EB"/>
    <a:srgbClr val="E8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969" autoAdjust="0"/>
  </p:normalViewPr>
  <p:slideViewPr>
    <p:cSldViewPr snapToGrid="0" snapToObjects="1">
      <p:cViewPr varScale="1">
        <p:scale>
          <a:sx n="64" d="100"/>
          <a:sy n="64" d="100"/>
        </p:scale>
        <p:origin x="216" y="78"/>
      </p:cViewPr>
      <p:guideLst>
        <p:guide pos="506"/>
        <p:guide pos="7174"/>
        <p:guide orient="horz" pos="2160"/>
      </p:guideLst>
    </p:cSldViewPr>
  </p:slideViewPr>
  <p:outlineViewPr>
    <p:cViewPr>
      <p:scale>
        <a:sx n="33" d="100"/>
        <a:sy n="33" d="100"/>
      </p:scale>
      <p:origin x="0" y="-981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7EBFA-2F76-40E0-9D2A-0D3C879B4958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8F6A3-431D-43D9-8660-8EFB11689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002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6331E-A800-4306-AF5C-BFC9068FBA1E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4E237-93BB-4448-BA22-9861A6F3C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320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4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6" Type="http://schemas.openxmlformats.org/officeDocument/2006/relationships/image" Target="../media/image2.emf"/><Relationship Id="rId5" Type="http://schemas.openxmlformats.org/officeDocument/2006/relationships/image" Target="../media/image7.jpg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image" Target="../media/image2.emf"/><Relationship Id="rId5" Type="http://schemas.openxmlformats.org/officeDocument/2006/relationships/image" Target="../media/image7.jpg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0296283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Billed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" y="283"/>
            <a:ext cx="12190992" cy="6857433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15938" y="6311114"/>
            <a:ext cx="10953600" cy="282129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>
            <a:lvl1pPr>
              <a:lnSpc>
                <a:spcPts val="2200"/>
              </a:lnSpc>
              <a:defRPr lang="da-DK" sz="1000" b="1" kern="1200" cap="all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14DCD78-F3AA-4ED8-9F36-911B08789380}" type="datetime2">
              <a:rPr lang="da-DK" smtClean="0"/>
              <a:t>7. marts 2026</a:t>
            </a:fld>
            <a:endParaRPr lang="da-DK" dirty="0"/>
          </a:p>
        </p:txBody>
      </p:sp>
      <p:sp>
        <p:nvSpPr>
          <p:cNvPr id="3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515939" y="3916238"/>
            <a:ext cx="6476400" cy="541687"/>
          </a:xfrm>
        </p:spPr>
        <p:txBody>
          <a:bodyPr wrap="square" anchor="t" anchorCtr="0">
            <a:spAutoFit/>
          </a:bodyPr>
          <a:lstStyle>
            <a:lvl1pPr marL="0" indent="0" algn="l">
              <a:lnSpc>
                <a:spcPct val="110000"/>
              </a:lnSpc>
              <a:buNone/>
              <a:defRPr sz="1600" b="0" baseline="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dirty="0"/>
              <a:t>Undertitel</a:t>
            </a:r>
          </a:p>
          <a:p>
            <a:r>
              <a:rPr lang="en-US" dirty="0"/>
              <a:t>max to </a:t>
            </a:r>
            <a:r>
              <a:rPr lang="en-US" dirty="0" err="1"/>
              <a:t>linjer</a:t>
            </a:r>
            <a:endParaRPr lang="da-DK" dirty="0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>
          <a:xfrm>
            <a:off x="475478" y="2068653"/>
            <a:ext cx="11002961" cy="1487587"/>
          </a:xfr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90000"/>
              </a:lnSpc>
              <a:defRPr lang="en-GB" sz="55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ts val="5800"/>
              </a:lnSpc>
            </a:pPr>
            <a:r>
              <a:rPr lang="da-DK" dirty="0"/>
              <a:t>Titel på præsentation max to linjer</a:t>
            </a:r>
          </a:p>
        </p:txBody>
      </p:sp>
      <p:pic>
        <p:nvPicPr>
          <p:cNvPr id="4" name="Billed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24" y="512763"/>
            <a:ext cx="1505130" cy="287337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324" y="215660"/>
            <a:ext cx="992214" cy="70176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88C554A-E888-F076-0D89-1F3A7A630E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76250" y="5999163"/>
            <a:ext cx="1270000" cy="28257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05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23918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Billede 7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"/>
          <a:stretch/>
        </p:blipFill>
        <p:spPr>
          <a:xfrm>
            <a:off x="0" y="-21976"/>
            <a:ext cx="12192000" cy="6901951"/>
          </a:xfrm>
          <a:prstGeom prst="rect">
            <a:avLst/>
          </a:prstGeom>
        </p:spPr>
      </p:pic>
      <p:sp>
        <p:nvSpPr>
          <p:cNvPr id="6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515939" y="3916238"/>
            <a:ext cx="11002962" cy="541687"/>
          </a:xfrm>
        </p:spPr>
        <p:txBody>
          <a:bodyPr wrap="square" anchor="t" anchorCtr="0">
            <a:spAutoFit/>
          </a:bodyPr>
          <a:lstStyle>
            <a:lvl1pPr marL="0" indent="0" algn="l">
              <a:lnSpc>
                <a:spcPct val="110000"/>
              </a:lnSpc>
              <a:buNone/>
              <a:defRPr sz="1600" b="0" baseline="0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dirty="0"/>
              <a:t>Undertitel</a:t>
            </a:r>
          </a:p>
          <a:p>
            <a:r>
              <a:rPr lang="en-US" dirty="0"/>
              <a:t>max to </a:t>
            </a:r>
            <a:r>
              <a:rPr lang="en-US" dirty="0" err="1"/>
              <a:t>linjer</a:t>
            </a:r>
            <a:endParaRPr lang="da-DK" dirty="0"/>
          </a:p>
        </p:txBody>
      </p:sp>
      <p:sp>
        <p:nvSpPr>
          <p:cNvPr id="7" name="Title 2"/>
          <p:cNvSpPr>
            <a:spLocks noGrp="1"/>
          </p:cNvSpPr>
          <p:nvPr>
            <p:ph type="ctrTitle" hasCustomPrompt="1"/>
          </p:nvPr>
        </p:nvSpPr>
        <p:spPr>
          <a:xfrm>
            <a:off x="475478" y="2068653"/>
            <a:ext cx="11002961" cy="1487587"/>
          </a:xfr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90000"/>
              </a:lnSpc>
              <a:defRPr lang="en-GB" sz="5500" baseline="0">
                <a:solidFill>
                  <a:schemeClr val="accent1"/>
                </a:solidFill>
              </a:defRPr>
            </a:lvl1pPr>
          </a:lstStyle>
          <a:p>
            <a:pPr lvl="0">
              <a:lnSpc>
                <a:spcPts val="5800"/>
              </a:lnSpc>
            </a:pPr>
            <a:r>
              <a:rPr lang="da-DK" dirty="0"/>
              <a:t>Titel på </a:t>
            </a:r>
            <a:r>
              <a:rPr lang="da-DK" dirty="0" err="1"/>
              <a:t>breaker</a:t>
            </a:r>
            <a:r>
              <a:rPr lang="da-DK" dirty="0"/>
              <a:t> slide max to linjer</a:t>
            </a:r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24" y="512763"/>
            <a:ext cx="1505130" cy="287336"/>
          </a:xfrm>
          <a:prstGeom prst="rect">
            <a:avLst/>
          </a:prstGeom>
        </p:spPr>
      </p:pic>
      <p:pic>
        <p:nvPicPr>
          <p:cNvPr id="9" name="LogoOne_bmkArt" descr="Logo for Beredskabsstyrelsen"/>
          <p:cNvPicPr/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78"/>
          <a:stretch/>
        </p:blipFill>
        <p:spPr>
          <a:xfrm>
            <a:off x="9963342" y="307024"/>
            <a:ext cx="1515097" cy="55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97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918134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Billede 8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"/>
          <a:stretch/>
        </p:blipFill>
        <p:spPr>
          <a:xfrm>
            <a:off x="0" y="-21976"/>
            <a:ext cx="12192000" cy="6901951"/>
          </a:xfrm>
          <a:prstGeom prst="rect">
            <a:avLst/>
          </a:prstGeom>
        </p:spPr>
      </p:pic>
      <p:sp>
        <p:nvSpPr>
          <p:cNvPr id="11" name="Date Placeholder 7"/>
          <p:cNvSpPr>
            <a:spLocks noGrp="1"/>
          </p:cNvSpPr>
          <p:nvPr>
            <p:ph type="dt" sz="half" idx="10"/>
          </p:nvPr>
        </p:nvSpPr>
        <p:spPr>
          <a:xfrm>
            <a:off x="515938" y="6311115"/>
            <a:ext cx="11002962" cy="28212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1000" b="1" kern="1200" cap="all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8612D5D-CF25-4D46-BA5C-92765F937E6F}" type="datetime2">
              <a:rPr lang="da-DK" smtClean="0"/>
              <a:t>7. marts 2026</a:t>
            </a:fld>
            <a:endParaRPr lang="da-DK" dirty="0"/>
          </a:p>
        </p:txBody>
      </p:sp>
      <p:sp>
        <p:nvSpPr>
          <p:cNvPr id="16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515937" y="3916238"/>
            <a:ext cx="6476400" cy="541687"/>
          </a:xfrm>
        </p:spPr>
        <p:txBody>
          <a:bodyPr wrap="square" anchor="t" anchorCtr="0">
            <a:spAutoFit/>
          </a:bodyPr>
          <a:lstStyle>
            <a:lvl1pPr marL="0" indent="0" algn="l">
              <a:lnSpc>
                <a:spcPct val="110000"/>
              </a:lnSpc>
              <a:buNone/>
              <a:defRPr sz="1600" b="0" baseline="0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dirty="0"/>
              <a:t>Undertitel</a:t>
            </a:r>
          </a:p>
          <a:p>
            <a:r>
              <a:rPr lang="en-US" dirty="0"/>
              <a:t>max to </a:t>
            </a:r>
            <a:r>
              <a:rPr lang="en-US" dirty="0" err="1"/>
              <a:t>linjer</a:t>
            </a:r>
            <a:endParaRPr lang="da-DK" dirty="0"/>
          </a:p>
        </p:txBody>
      </p:sp>
      <p:sp>
        <p:nvSpPr>
          <p:cNvPr id="18" name="Title 2"/>
          <p:cNvSpPr>
            <a:spLocks noGrp="1"/>
          </p:cNvSpPr>
          <p:nvPr>
            <p:ph type="ctrTitle" hasCustomPrompt="1"/>
          </p:nvPr>
        </p:nvSpPr>
        <p:spPr>
          <a:xfrm>
            <a:off x="475478" y="2068653"/>
            <a:ext cx="11002961" cy="1487587"/>
          </a:xfr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90000"/>
              </a:lnSpc>
              <a:defRPr lang="en-GB" sz="5500" baseline="0">
                <a:solidFill>
                  <a:schemeClr val="accent1"/>
                </a:solidFill>
              </a:defRPr>
            </a:lvl1pPr>
          </a:lstStyle>
          <a:p>
            <a:pPr lvl="0">
              <a:lnSpc>
                <a:spcPts val="5800"/>
              </a:lnSpc>
            </a:pPr>
            <a:r>
              <a:rPr lang="da-DK" dirty="0"/>
              <a:t>Titel på præsentation max to linjer</a:t>
            </a:r>
          </a:p>
        </p:txBody>
      </p:sp>
      <p:pic>
        <p:nvPicPr>
          <p:cNvPr id="13" name="Billede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24" y="512763"/>
            <a:ext cx="1505130" cy="287336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35" y="217512"/>
            <a:ext cx="971592" cy="687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770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691467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6214533" y="1585993"/>
            <a:ext cx="5461530" cy="453599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accent1"/>
                </a:solidFill>
                <a:latin typeface="+mj-lt"/>
              </a:defRPr>
            </a:lvl2pPr>
            <a:lvl3pPr>
              <a:defRPr baseline="0">
                <a:solidFill>
                  <a:schemeClr val="accent1"/>
                </a:solidFill>
                <a:latin typeface="+mj-lt"/>
              </a:defRPr>
            </a:lvl3pPr>
            <a:lvl4pPr>
              <a:defRPr>
                <a:solidFill>
                  <a:schemeClr val="accent1"/>
                </a:solidFill>
                <a:latin typeface="+mj-lt"/>
              </a:defRPr>
            </a:lvl4pPr>
            <a:lvl5pPr>
              <a:defRPr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da-DK" dirty="0"/>
              <a:t>Første niveau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515938" y="1584000"/>
            <a:ext cx="5460062" cy="453599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accent1"/>
                </a:solidFill>
                <a:latin typeface="+mj-lt"/>
              </a:defRPr>
            </a:lvl2pPr>
            <a:lvl3pPr>
              <a:defRPr baseline="0">
                <a:solidFill>
                  <a:schemeClr val="accent1"/>
                </a:solidFill>
                <a:latin typeface="+mj-lt"/>
              </a:defRPr>
            </a:lvl3pPr>
            <a:lvl4pPr>
              <a:defRPr>
                <a:solidFill>
                  <a:schemeClr val="accent1"/>
                </a:solidFill>
                <a:latin typeface="+mj-lt"/>
              </a:defRPr>
            </a:lvl4pPr>
            <a:lvl5pPr>
              <a:defRPr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da-DK" dirty="0"/>
              <a:t>Første niveau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 Placeholder 7"/>
          <p:cNvSpPr>
            <a:spLocks noGrp="1"/>
          </p:cNvSpPr>
          <p:nvPr>
            <p:ph type="dt" sz="half" idx="2"/>
          </p:nvPr>
        </p:nvSpPr>
        <p:spPr>
          <a:xfrm>
            <a:off x="922336" y="6337176"/>
            <a:ext cx="11002962" cy="23782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900" b="0" kern="1200" cap="none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D6AE3ED-479C-450D-A7C4-8407C641F770}" type="datetime2">
              <a:rPr lang="da-DK" smtClean="0"/>
              <a:t>7. marts 2026</a:t>
            </a:fld>
            <a:endParaRPr lang="da-DK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515939" y="468000"/>
            <a:ext cx="11160124" cy="720000"/>
          </a:xfrm>
        </p:spPr>
        <p:txBody>
          <a:bodyPr vert="horz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Indsæt tekst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4FF47E-0780-6021-9F8B-6ADB0BF8940C}"/>
              </a:ext>
            </a:extLst>
          </p:cNvPr>
          <p:cNvSpPr txBox="1"/>
          <p:nvPr userDrawn="1"/>
        </p:nvSpPr>
        <p:spPr>
          <a:xfrm>
            <a:off x="922335" y="6349977"/>
            <a:ext cx="1326189" cy="2355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612D5D-CF25-4D46-BA5C-92765F937E6F}" type="datetime2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srgbClr val="001E3C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ts val="2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 marts 2026</a:t>
            </a:fld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srgbClr val="001E3C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50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6335713" y="468000"/>
            <a:ext cx="5340349" cy="5653990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accent1"/>
                </a:solidFill>
                <a:latin typeface="+mj-lt"/>
              </a:defRPr>
            </a:lvl2pPr>
            <a:lvl3pPr>
              <a:defRPr baseline="0">
                <a:solidFill>
                  <a:schemeClr val="accent1"/>
                </a:solidFill>
                <a:latin typeface="+mj-lt"/>
              </a:defRPr>
            </a:lvl3pPr>
            <a:lvl4pPr>
              <a:defRPr>
                <a:solidFill>
                  <a:schemeClr val="accent1"/>
                </a:solidFill>
                <a:latin typeface="+mj-lt"/>
              </a:defRPr>
            </a:lvl4pPr>
            <a:lvl5pPr>
              <a:defRPr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da-DK" dirty="0"/>
              <a:t>Første niveau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515938" y="1584000"/>
            <a:ext cx="5340350" cy="453599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accent1"/>
                </a:solidFill>
                <a:latin typeface="+mj-lt"/>
              </a:defRPr>
            </a:lvl2pPr>
            <a:lvl3pPr>
              <a:defRPr baseline="0">
                <a:solidFill>
                  <a:schemeClr val="accent1"/>
                </a:solidFill>
                <a:latin typeface="+mj-lt"/>
              </a:defRPr>
            </a:lvl3pPr>
            <a:lvl4pPr>
              <a:defRPr>
                <a:solidFill>
                  <a:schemeClr val="accent1"/>
                </a:solidFill>
                <a:latin typeface="+mj-lt"/>
              </a:defRPr>
            </a:lvl4pPr>
            <a:lvl5pPr>
              <a:defRPr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da-DK" dirty="0"/>
              <a:t>Første niveau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5939" y="468000"/>
            <a:ext cx="5340350" cy="720000"/>
          </a:xfrm>
        </p:spPr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Indsæt tekst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2"/>
          </p:nvPr>
        </p:nvSpPr>
        <p:spPr>
          <a:xfrm>
            <a:off x="922336" y="6337176"/>
            <a:ext cx="11002962" cy="23782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900" b="0" kern="1200" cap="none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7C9255-F96B-4DBB-8B1E-C5A23C68B786}" type="datetime2">
              <a:rPr lang="da-DK" smtClean="0"/>
              <a:t>7. marts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2013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415836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6335713" y="1584001"/>
            <a:ext cx="5340350" cy="4537992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accent1"/>
                </a:solidFill>
                <a:latin typeface="+mj-lt"/>
              </a:defRPr>
            </a:lvl2pPr>
            <a:lvl3pPr>
              <a:defRPr baseline="0">
                <a:solidFill>
                  <a:schemeClr val="accent1"/>
                </a:solidFill>
                <a:latin typeface="+mj-lt"/>
              </a:defRPr>
            </a:lvl3pPr>
            <a:lvl4pPr>
              <a:defRPr>
                <a:solidFill>
                  <a:schemeClr val="accent1"/>
                </a:solidFill>
                <a:latin typeface="+mj-lt"/>
              </a:defRPr>
            </a:lvl4pPr>
            <a:lvl5pPr>
              <a:defRPr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da-DK" dirty="0"/>
              <a:t>Første niveau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515938" y="1584000"/>
            <a:ext cx="5340351" cy="453599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accent1"/>
                </a:solidFill>
                <a:latin typeface="+mj-lt"/>
              </a:defRPr>
            </a:lvl2pPr>
            <a:lvl3pPr>
              <a:defRPr baseline="0">
                <a:solidFill>
                  <a:schemeClr val="accent1"/>
                </a:solidFill>
                <a:latin typeface="+mj-lt"/>
              </a:defRPr>
            </a:lvl3pPr>
            <a:lvl4pPr>
              <a:defRPr>
                <a:solidFill>
                  <a:schemeClr val="accent1"/>
                </a:solidFill>
                <a:latin typeface="+mj-lt"/>
              </a:defRPr>
            </a:lvl4pPr>
            <a:lvl5pPr>
              <a:defRPr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da-DK" dirty="0"/>
              <a:t>Første niveau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5939" y="468000"/>
            <a:ext cx="11160124" cy="720000"/>
          </a:xfrm>
        </p:spPr>
        <p:txBody>
          <a:bodyPr vert="horz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Indsæt tekst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2"/>
          </p:nvPr>
        </p:nvSpPr>
        <p:spPr>
          <a:xfrm>
            <a:off x="922336" y="6337176"/>
            <a:ext cx="11002962" cy="23782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900" b="0" kern="1200" cap="none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7C9255-F96B-4DBB-8B1E-C5A23C68B786}" type="datetime2">
              <a:rPr lang="da-DK" smtClean="0"/>
              <a:t>7. marts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3090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501768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515938" y="1584000"/>
            <a:ext cx="11160125" cy="453599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accent1"/>
                </a:solidFill>
                <a:latin typeface="+mj-lt"/>
              </a:defRPr>
            </a:lvl2pPr>
            <a:lvl3pPr>
              <a:defRPr baseline="0">
                <a:solidFill>
                  <a:schemeClr val="accent1"/>
                </a:solidFill>
                <a:latin typeface="+mj-lt"/>
              </a:defRPr>
            </a:lvl3pPr>
            <a:lvl4pPr>
              <a:defRPr>
                <a:solidFill>
                  <a:schemeClr val="accent1"/>
                </a:solidFill>
                <a:latin typeface="+mj-lt"/>
              </a:defRPr>
            </a:lvl4pPr>
            <a:lvl5pPr>
              <a:defRPr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da-DK" dirty="0"/>
              <a:t>Første niveau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5939" y="468000"/>
            <a:ext cx="11160124" cy="720000"/>
          </a:xfrm>
        </p:spPr>
        <p:txBody>
          <a:bodyPr vert="horz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Indsæt tekst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2"/>
          </p:nvPr>
        </p:nvSpPr>
        <p:spPr>
          <a:xfrm>
            <a:off x="922336" y="6337176"/>
            <a:ext cx="11002962" cy="23782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900" b="0" kern="1200" cap="none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7C9255-F96B-4DBB-8B1E-C5A23C68B786}" type="datetime2">
              <a:rPr lang="da-DK" smtClean="0"/>
              <a:t>7. marts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7603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7"/>
          <p:cNvSpPr>
            <a:spLocks noGrp="1"/>
          </p:cNvSpPr>
          <p:nvPr>
            <p:ph type="dt" sz="half" idx="2"/>
          </p:nvPr>
        </p:nvSpPr>
        <p:spPr>
          <a:xfrm>
            <a:off x="922336" y="6337176"/>
            <a:ext cx="11002962" cy="23782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900" b="0" kern="1200" cap="none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7C9255-F96B-4DBB-8B1E-C5A23C68B786}" type="datetime2">
              <a:rPr lang="da-DK" smtClean="0"/>
              <a:t>7. marts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83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/>
          </p:cNvSpPr>
          <p:nvPr userDrawn="1"/>
        </p:nvSpPr>
        <p:spPr bwMode="gray">
          <a:xfrm>
            <a:off x="503238" y="3213223"/>
            <a:ext cx="2417762" cy="10572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200" b="1" noProof="1">
                <a:latin typeface="+mn-lt"/>
              </a:rPr>
              <a:t>Gitter- og hjælpelinjer</a:t>
            </a:r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latin typeface="+mn-lt"/>
                <a:cs typeface="Arial" charset="0"/>
              </a:rPr>
              <a:t>For at se gitter- og hjælpelinjer</a:t>
            </a:r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latin typeface="+mn-lt"/>
                <a:cs typeface="Arial" charset="0"/>
              </a:rPr>
              <a:t>1.</a:t>
            </a:r>
            <a:r>
              <a:rPr lang="da-DK" sz="900" noProof="1">
                <a:latin typeface="+mn-lt"/>
                <a:cs typeface="Arial" charset="0"/>
              </a:rPr>
              <a:t> Klik på </a:t>
            </a:r>
            <a:r>
              <a:rPr lang="da-DK" sz="900" b="1" noProof="1">
                <a:latin typeface="+mn-lt"/>
                <a:cs typeface="Arial" charset="0"/>
              </a:rPr>
              <a:t>Vis</a:t>
            </a:r>
            <a:endParaRPr lang="da-DK" sz="900" noProof="1">
              <a:latin typeface="+mn-lt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latin typeface="+mn-lt"/>
                <a:cs typeface="Arial" charset="0"/>
              </a:rPr>
              <a:t>2. </a:t>
            </a:r>
            <a:r>
              <a:rPr lang="da-DK" sz="900" noProof="1">
                <a:latin typeface="+mn-lt"/>
                <a:cs typeface="Arial" charset="0"/>
              </a:rPr>
              <a:t>Vælg </a:t>
            </a:r>
            <a:r>
              <a:rPr lang="da-DK" sz="900" b="1" noProof="1">
                <a:latin typeface="+mn-lt"/>
                <a:cs typeface="Arial" charset="0"/>
              </a:rPr>
              <a:t>Gitterlinjer</a:t>
            </a:r>
            <a:r>
              <a:rPr lang="da-DK" sz="900" noProof="1">
                <a:latin typeface="+mn-lt"/>
                <a:cs typeface="Arial" charset="0"/>
              </a:rPr>
              <a:t> og/eller </a:t>
            </a:r>
            <a:r>
              <a:rPr lang="da-DK" sz="900" b="1" noProof="1">
                <a:latin typeface="+mn-lt"/>
                <a:cs typeface="Arial" charset="0"/>
              </a:rPr>
              <a:t>Hjælpelinjer</a:t>
            </a:r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latin typeface="+mn-lt"/>
              </a:rPr>
              <a:t>Tip</a:t>
            </a:r>
            <a:r>
              <a:rPr lang="da-DK" sz="900" noProof="1">
                <a:latin typeface="+mn-lt"/>
              </a:rPr>
              <a:t>: Alt + F9 for hurtig visning af hjælpelinjer</a:t>
            </a:r>
          </a:p>
        </p:txBody>
      </p:sp>
      <p:sp>
        <p:nvSpPr>
          <p:cNvPr id="5" name="Text Box 48"/>
          <p:cNvSpPr txBox="1">
            <a:spLocks noChangeArrowheads="1"/>
          </p:cNvSpPr>
          <p:nvPr userDrawn="1"/>
        </p:nvSpPr>
        <p:spPr bwMode="auto">
          <a:xfrm>
            <a:off x="503238" y="1592386"/>
            <a:ext cx="2417762" cy="1431925"/>
          </a:xfrm>
          <a:prstGeom prst="rect">
            <a:avLst/>
          </a:prstGeom>
          <a:noFill/>
          <a:ln>
            <a:noFill/>
          </a:ln>
        </p:spPr>
        <p:txBody>
          <a:bodyPr lIns="0" tIns="0" rIns="14400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da-DK" sz="1200" b="1" noProof="1">
                <a:latin typeface="+mn-lt"/>
              </a:rPr>
              <a:t>For at justere side nummerering, dato og sidefod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da-DK" altLang="da-DK" sz="900" b="1" noProof="1">
                <a:latin typeface="+mn-lt"/>
              </a:rPr>
              <a:t>1. </a:t>
            </a:r>
            <a:r>
              <a:rPr lang="da-DK" altLang="da-DK" sz="900" noProof="1">
                <a:latin typeface="+mn-lt"/>
              </a:rPr>
              <a:t>Vælg </a:t>
            </a:r>
            <a:r>
              <a:rPr lang="da-DK" altLang="da-DK" sz="900" b="1" noProof="1">
                <a:latin typeface="+mn-lt"/>
              </a:rPr>
              <a:t>Indsæt</a:t>
            </a:r>
            <a:r>
              <a:rPr lang="da-DK" altLang="da-DK" sz="900" noProof="1">
                <a:latin typeface="+mn-lt"/>
              </a:rPr>
              <a:t> i topmenuen 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da-DK" altLang="da-DK" sz="900" b="1" noProof="1">
                <a:latin typeface="+mn-lt"/>
              </a:rPr>
              <a:t>2. </a:t>
            </a:r>
            <a:r>
              <a:rPr lang="da-DK" altLang="da-DK" sz="900" noProof="1">
                <a:latin typeface="+mn-lt"/>
              </a:rPr>
              <a:t>Vælg </a:t>
            </a:r>
            <a:r>
              <a:rPr lang="da-DK" altLang="da-DK" sz="900" b="1" noProof="1">
                <a:latin typeface="+mn-lt"/>
              </a:rPr>
              <a:t>Sidehoved og Sidefod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endParaRPr lang="da-DK" sz="900" b="1" noProof="1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900" noProof="1">
                <a:latin typeface="+mn-lt"/>
              </a:rPr>
              <a:t>Vælg </a:t>
            </a:r>
            <a:r>
              <a:rPr lang="da-DK" sz="900" b="1" noProof="1">
                <a:latin typeface="+mn-lt"/>
              </a:rPr>
              <a:t>Anvend på alle </a:t>
            </a:r>
            <a:r>
              <a:rPr lang="da-DK" sz="900" noProof="1">
                <a:latin typeface="+mn-lt"/>
              </a:rPr>
              <a:t>eller </a:t>
            </a:r>
            <a:r>
              <a:rPr lang="da-DK" sz="900" b="1" noProof="1">
                <a:latin typeface="+mn-lt"/>
              </a:rPr>
              <a:t>Anvend</a:t>
            </a:r>
            <a:r>
              <a:rPr lang="da-DK" sz="900" noProof="1">
                <a:latin typeface="+mn-lt"/>
              </a:rPr>
              <a:t> hvis det kun skal være på et enkelt slide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endParaRPr lang="da-DK" sz="900" noProof="1">
              <a:latin typeface="+mn-lt"/>
            </a:endParaRPr>
          </a:p>
        </p:txBody>
      </p:sp>
      <p:sp>
        <p:nvSpPr>
          <p:cNvPr id="6" name="AutoShape 4"/>
          <p:cNvSpPr>
            <a:spLocks/>
          </p:cNvSpPr>
          <p:nvPr userDrawn="1"/>
        </p:nvSpPr>
        <p:spPr bwMode="gray">
          <a:xfrm>
            <a:off x="3438525" y="1590675"/>
            <a:ext cx="1738313" cy="5397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200" b="1" noProof="1">
                <a:latin typeface="+mn-lt"/>
              </a:rPr>
              <a:t>Indsæt billede</a:t>
            </a:r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latin typeface="+mn-lt"/>
                <a:cs typeface="Arial" charset="0"/>
              </a:rPr>
              <a:t>På layouts med billedholder klik på ikon og vælg </a:t>
            </a:r>
            <a:r>
              <a:rPr lang="da-DK" sz="900" b="1" noProof="1">
                <a:latin typeface="+mn-lt"/>
                <a:cs typeface="Arial" charset="0"/>
              </a:rPr>
              <a:t>Indsæt</a:t>
            </a:r>
            <a:endParaRPr lang="da-DK" sz="900" b="1" noProof="1">
              <a:latin typeface="+mn-lt"/>
            </a:endParaRPr>
          </a:p>
        </p:txBody>
      </p:sp>
      <p:pic>
        <p:nvPicPr>
          <p:cNvPr id="7" name="Billede 1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9725" y="1808163"/>
            <a:ext cx="2444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2"/>
          <p:cNvSpPr txBox="1">
            <a:spLocks noChangeArrowheads="1"/>
          </p:cNvSpPr>
          <p:nvPr userDrawn="1"/>
        </p:nvSpPr>
        <p:spPr bwMode="auto">
          <a:xfrm>
            <a:off x="3289300" y="2401888"/>
            <a:ext cx="2032000" cy="2308225"/>
          </a:xfrm>
          <a:prstGeom prst="rect">
            <a:avLst/>
          </a:prstGeom>
          <a:noFill/>
          <a:ln>
            <a:noFill/>
          </a:ln>
        </p:spPr>
        <p:txBody>
          <a:bodyPr lIns="14400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200" b="1" noProof="1">
                <a:latin typeface="+mn-lt"/>
                <a:cs typeface="+mn-cs"/>
              </a:rPr>
              <a:t>Beskær billede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latin typeface="+mn-lt"/>
                <a:cs typeface="+mn-cs"/>
              </a:rPr>
              <a:t>1. </a:t>
            </a:r>
            <a:r>
              <a:rPr lang="da-DK" sz="900" noProof="1">
                <a:latin typeface="+mn-lt"/>
                <a:cs typeface="+mn-cs"/>
              </a:rPr>
              <a:t>Klik </a:t>
            </a:r>
            <a:r>
              <a:rPr lang="da-DK" sz="900" b="1" noProof="1">
                <a:latin typeface="+mn-lt"/>
                <a:cs typeface="+mn-cs"/>
              </a:rPr>
              <a:t>Beskær</a:t>
            </a:r>
            <a:r>
              <a:rPr lang="da-DK" sz="900" noProof="1">
                <a:latin typeface="+mn-lt"/>
                <a:cs typeface="+mn-cs"/>
              </a:rPr>
              <a:t> for at ændre billedets fokus/størrelse</a:t>
            </a:r>
            <a:endParaRPr lang="da-DK" altLang="da-DK" sz="900" noProof="1">
              <a:latin typeface="+mn-lt"/>
            </a:endParaRPr>
          </a:p>
          <a:p>
            <a:pPr eaLnBrk="1" fontAlgn="auto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latin typeface="+mn-lt"/>
              </a:rPr>
              <a:t>2. </a:t>
            </a:r>
            <a:r>
              <a:rPr lang="da-DK" altLang="da-DK" sz="900" noProof="1">
                <a:latin typeface="+mn-lt"/>
              </a:rPr>
              <a:t>Ønsker du at skalere billedet, så hold </a:t>
            </a:r>
            <a:r>
              <a:rPr lang="da-DK" altLang="da-DK" sz="900" b="1" noProof="1">
                <a:latin typeface="+mn-lt"/>
              </a:rPr>
              <a:t>SHIFT</a:t>
            </a:r>
            <a:r>
              <a:rPr lang="da-DK" altLang="da-DK" sz="900" noProof="1">
                <a:latin typeface="+mn-lt"/>
              </a:rPr>
              <a:t>-knappen nede, mens der trækkes i billedets hjørner</a:t>
            </a:r>
          </a:p>
          <a:p>
            <a:pPr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latin typeface="+mn-lt"/>
                <a:cs typeface="+mn-cs"/>
              </a:rPr>
              <a:t>3. </a:t>
            </a:r>
            <a:r>
              <a:rPr lang="da-DK" sz="900" noProof="1">
                <a:latin typeface="+mn-lt"/>
                <a:cs typeface="+mn-cs"/>
              </a:rPr>
              <a:t>Højreklik på billedet </a:t>
            </a:r>
            <a:br>
              <a:rPr lang="da-DK" sz="900" noProof="1">
                <a:latin typeface="+mn-lt"/>
                <a:cs typeface="+mn-cs"/>
              </a:rPr>
            </a:br>
            <a:r>
              <a:rPr lang="da-DK" sz="900" noProof="1">
                <a:latin typeface="+mn-lt"/>
                <a:cs typeface="+mn-cs"/>
              </a:rPr>
              <a:t>og vælg </a:t>
            </a:r>
            <a:r>
              <a:rPr lang="da-DK" sz="900" b="1" noProof="1">
                <a:latin typeface="+mn-lt"/>
                <a:cs typeface="+mn-cs"/>
              </a:rPr>
              <a:t>Placer bagerst</a:t>
            </a:r>
            <a:endParaRPr lang="da-DK" sz="900" noProof="1">
              <a:latin typeface="+mn-lt"/>
              <a:cs typeface="+mn-cs"/>
            </a:endParaRPr>
          </a:p>
          <a:p>
            <a:pPr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latin typeface="+mn-lt"/>
                <a:cs typeface="+mn-cs"/>
              </a:rPr>
              <a:t>Tips</a:t>
            </a:r>
            <a:r>
              <a:rPr lang="da-DK" sz="900" noProof="1">
                <a:latin typeface="+mn-lt"/>
                <a:cs typeface="+mn-cs"/>
              </a:rPr>
              <a:t>: Hvis du sletter billedet, og indsætter et nyt, kan billedet lægge sig foran tekst og grafik, hvis dette sker, skal du vælge billedet, højreklik og vælg </a:t>
            </a:r>
            <a:r>
              <a:rPr lang="da-DK" sz="900" b="1" noProof="1">
                <a:latin typeface="+mn-lt"/>
                <a:cs typeface="+mn-cs"/>
              </a:rPr>
              <a:t>Placer bagest</a:t>
            </a:r>
            <a:endParaRPr lang="da-DK" altLang="da-DK" sz="900" noProof="1">
              <a:latin typeface="+mn-lt"/>
            </a:endParaRPr>
          </a:p>
        </p:txBody>
      </p:sp>
      <p:pic>
        <p:nvPicPr>
          <p:cNvPr id="9" name="Billede 13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7663" y="3317875"/>
            <a:ext cx="3381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Billede 14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40363" y="3732213"/>
            <a:ext cx="261937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514800" y="468000"/>
            <a:ext cx="8137525" cy="6969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da-DK" dirty="0">
                <a:solidFill>
                  <a:srgbClr val="FF0000"/>
                </a:solidFill>
              </a:rPr>
              <a:t>Brugerguide - slet før anvendelse</a:t>
            </a:r>
          </a:p>
        </p:txBody>
      </p:sp>
      <p:pic>
        <p:nvPicPr>
          <p:cNvPr id="14" name="Billede 18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7663" y="3286125"/>
            <a:ext cx="5492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6391275" y="1582738"/>
            <a:ext cx="1927225" cy="2586037"/>
          </a:xfrm>
          <a:prstGeom prst="rect">
            <a:avLst/>
          </a:prstGeom>
          <a:noFill/>
          <a:ln>
            <a:noFill/>
          </a:ln>
        </p:spPr>
        <p:txBody>
          <a:bodyPr lIns="0" tIns="0" rIns="14400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50" b="1" noProof="1">
                <a:latin typeface="+mn-lt"/>
              </a:rPr>
              <a:t>Brug teksttypografier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altLang="da-DK" sz="900" noProof="1">
                <a:latin typeface="+mn-lt"/>
              </a:rPr>
              <a:t>Brug </a:t>
            </a:r>
            <a:r>
              <a:rPr lang="en-GB" altLang="da-DK" sz="900" b="1" noProof="1">
                <a:latin typeface="+mn-lt"/>
              </a:rPr>
              <a:t>TAB</a:t>
            </a:r>
            <a:r>
              <a:rPr lang="en-GB" altLang="da-DK" sz="900" noProof="1">
                <a:latin typeface="+mn-lt"/>
              </a:rPr>
              <a:t> for at gå frem i tekst-niveauer. Klik ENTER, derefter TAB for at skifte </a:t>
            </a:r>
            <a:br>
              <a:rPr lang="en-GB" altLang="da-DK" sz="900" noProof="1">
                <a:latin typeface="+mn-lt"/>
              </a:rPr>
            </a:br>
            <a:r>
              <a:rPr lang="en-GB" altLang="da-DK" sz="900" noProof="1">
                <a:latin typeface="+mn-lt"/>
              </a:rPr>
              <a:t>fra et niveau til et næste.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altLang="da-DK" sz="900" noProof="1">
                <a:latin typeface="+mn-lt"/>
              </a:rPr>
              <a:t>Niveau 1 = Tekst 16</a:t>
            </a:r>
            <a:br>
              <a:rPr lang="en-GB" altLang="da-DK" sz="900" noProof="1">
                <a:latin typeface="+mn-lt"/>
              </a:rPr>
            </a:br>
            <a:r>
              <a:rPr lang="en-GB" altLang="da-DK" sz="900" noProof="1">
                <a:latin typeface="+mn-lt"/>
              </a:rPr>
              <a:t>Niveau 2 = Tekst 14</a:t>
            </a:r>
            <a:br>
              <a:rPr lang="en-GB" altLang="da-DK" sz="900" noProof="1">
                <a:latin typeface="+mn-lt"/>
              </a:rPr>
            </a:br>
            <a:r>
              <a:rPr lang="en-GB" altLang="da-DK" sz="900" noProof="1">
                <a:latin typeface="+mn-lt"/>
              </a:rPr>
              <a:t>Niveau 3-9 = Tekst 12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endParaRPr lang="en-GB" altLang="da-DK" sz="900" noProof="1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altLang="da-DK" sz="900" noProof="1">
                <a:latin typeface="+mn-lt"/>
              </a:rPr>
              <a:t>For at gå tilbage i tekst-niveauer, </a:t>
            </a:r>
            <a:br>
              <a:rPr lang="en-GB" altLang="da-DK" sz="900" noProof="1">
                <a:latin typeface="+mn-lt"/>
              </a:rPr>
            </a:br>
            <a:r>
              <a:rPr lang="en-GB" altLang="da-DK" sz="900" noProof="1">
                <a:latin typeface="+mn-lt"/>
              </a:rPr>
              <a:t>brug </a:t>
            </a:r>
            <a:r>
              <a:rPr lang="en-GB" altLang="da-DK" sz="900" b="1" noProof="1">
                <a:latin typeface="+mn-lt"/>
              </a:rPr>
              <a:t>SHIFT-TAB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endParaRPr lang="en-GB" sz="900" b="1" noProof="1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900" noProof="1">
                <a:latin typeface="+mn-lt"/>
              </a:rPr>
              <a:t>Alternativt kan </a:t>
            </a:r>
            <a:br>
              <a:rPr lang="en-GB" sz="900" noProof="1">
                <a:latin typeface="+mn-lt"/>
              </a:rPr>
            </a:br>
            <a:r>
              <a:rPr lang="en-GB" sz="900" b="1" noProof="1">
                <a:latin typeface="+mn-lt"/>
              </a:rPr>
              <a:t>Forøg</a:t>
            </a:r>
            <a:r>
              <a:rPr lang="en-GB" sz="900" noProof="1">
                <a:latin typeface="+mn-lt"/>
              </a:rPr>
              <a:t> og </a:t>
            </a:r>
            <a:r>
              <a:rPr lang="en-GB" sz="900" b="1" noProof="1">
                <a:latin typeface="+mn-lt"/>
              </a:rPr>
              <a:t>Formindsk </a:t>
            </a:r>
            <a:br>
              <a:rPr lang="en-GB" sz="900" b="1" noProof="1">
                <a:latin typeface="+mn-lt"/>
              </a:rPr>
            </a:br>
            <a:r>
              <a:rPr lang="en-GB" sz="900" noProof="1">
                <a:latin typeface="+mn-lt"/>
              </a:rPr>
              <a:t>listeniveau bruges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defRPr/>
            </a:pPr>
            <a:endParaRPr lang="en-GB" sz="700" noProof="1">
              <a:latin typeface="+mn-lt"/>
            </a:endParaRPr>
          </a:p>
        </p:txBody>
      </p:sp>
      <p:sp>
        <p:nvSpPr>
          <p:cNvPr id="12" name="Date Placeholder 7"/>
          <p:cNvSpPr>
            <a:spLocks noGrp="1"/>
          </p:cNvSpPr>
          <p:nvPr>
            <p:ph type="dt" sz="half" idx="2"/>
          </p:nvPr>
        </p:nvSpPr>
        <p:spPr>
          <a:xfrm>
            <a:off x="922336" y="6337176"/>
            <a:ext cx="11002962" cy="23782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900" b="0" kern="1200" cap="none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7C9255-F96B-4DBB-8B1E-C5A23C68B786}" type="datetime2">
              <a:rPr lang="da-DK" smtClean="0"/>
              <a:t>7. marts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49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835682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Billed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" y="283"/>
            <a:ext cx="12190992" cy="6857433"/>
          </a:xfrm>
          <a:prstGeom prst="rect">
            <a:avLst/>
          </a:prstGeom>
        </p:spPr>
      </p:pic>
      <p:sp>
        <p:nvSpPr>
          <p:cNvPr id="6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515939" y="3916238"/>
            <a:ext cx="11002962" cy="541687"/>
          </a:xfrm>
        </p:spPr>
        <p:txBody>
          <a:bodyPr wrap="square" anchor="t" anchorCtr="0">
            <a:spAutoFit/>
          </a:bodyPr>
          <a:lstStyle>
            <a:lvl1pPr marL="0" indent="0" algn="l">
              <a:lnSpc>
                <a:spcPct val="110000"/>
              </a:lnSpc>
              <a:buNone/>
              <a:defRPr sz="1600" b="0" baseline="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dirty="0"/>
              <a:t>Undertitel</a:t>
            </a:r>
          </a:p>
          <a:p>
            <a:r>
              <a:rPr lang="en-US" dirty="0"/>
              <a:t>max to </a:t>
            </a:r>
            <a:r>
              <a:rPr lang="en-US" dirty="0" err="1"/>
              <a:t>linjer</a:t>
            </a:r>
            <a:endParaRPr lang="da-DK" dirty="0"/>
          </a:p>
        </p:txBody>
      </p:sp>
      <p:sp>
        <p:nvSpPr>
          <p:cNvPr id="7" name="Title 2"/>
          <p:cNvSpPr>
            <a:spLocks noGrp="1"/>
          </p:cNvSpPr>
          <p:nvPr>
            <p:ph type="ctrTitle" hasCustomPrompt="1"/>
          </p:nvPr>
        </p:nvSpPr>
        <p:spPr>
          <a:xfrm>
            <a:off x="475478" y="2068653"/>
            <a:ext cx="11002961" cy="1487587"/>
          </a:xfr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90000"/>
              </a:lnSpc>
              <a:defRPr lang="en-GB" sz="5500" baseline="0">
                <a:solidFill>
                  <a:schemeClr val="bg1"/>
                </a:solidFill>
              </a:defRPr>
            </a:lvl1pPr>
          </a:lstStyle>
          <a:p>
            <a:pPr lvl="0">
              <a:lnSpc>
                <a:spcPts val="5800"/>
              </a:lnSpc>
            </a:pPr>
            <a:r>
              <a:rPr lang="da-DK" dirty="0"/>
              <a:t>Titel på </a:t>
            </a:r>
            <a:r>
              <a:rPr lang="da-DK" dirty="0" err="1"/>
              <a:t>breaker</a:t>
            </a:r>
            <a:r>
              <a:rPr lang="da-DK" dirty="0"/>
              <a:t> slide max to linjer</a:t>
            </a:r>
          </a:p>
        </p:txBody>
      </p:sp>
      <p:pic>
        <p:nvPicPr>
          <p:cNvPr id="12" name="Billede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24" y="512763"/>
            <a:ext cx="1505130" cy="287337"/>
          </a:xfrm>
          <a:prstGeom prst="rect">
            <a:avLst/>
          </a:prstGeom>
        </p:spPr>
      </p:pic>
      <p:pic>
        <p:nvPicPr>
          <p:cNvPr id="9" name="Billede 8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98" t="32863" r="29895" b="41287"/>
          <a:stretch/>
        </p:blipFill>
        <p:spPr>
          <a:xfrm>
            <a:off x="9954441" y="322120"/>
            <a:ext cx="1523998" cy="55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33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/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36669364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306" imgH="306" progId="TCLayout.ActiveDocument.1">
                  <p:embed/>
                </p:oleObj>
              </mc:Choice>
              <mc:Fallback>
                <p:oleObj name="think-cell Slide" r:id="rId13" imgW="306" imgH="30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1584000"/>
            <a:ext cx="11004062" cy="45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err="1"/>
              <a:t>Indsæt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 err="1"/>
              <a:t>Andet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2"/>
            <a:r>
              <a:rPr lang="en-US" dirty="0" err="1"/>
              <a:t>Tredje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3"/>
            <a:r>
              <a:rPr lang="en-US" dirty="0" err="1"/>
              <a:t>Fjerde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3"/>
            <a:r>
              <a:rPr lang="en-US" dirty="0" err="1"/>
              <a:t>Femte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938" y="504000"/>
            <a:ext cx="11004062" cy="72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 err="1"/>
              <a:t>Overskrift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max to </a:t>
            </a:r>
            <a:r>
              <a:rPr lang="en-US" dirty="0" err="1"/>
              <a:t>linjer</a:t>
            </a:r>
            <a:endParaRPr lang="en-GB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515939" y="6324615"/>
            <a:ext cx="690770" cy="23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da-DK"/>
            </a:defPPr>
            <a:lvl1pPr marL="0" algn="l" defTabSz="9144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7B5E1AC-B4B8-4A09-BF1D-E5EC57C6C611}" type="slidenum">
              <a:rPr lang="en-US" sz="900" smtClean="0">
                <a:solidFill>
                  <a:schemeClr val="accent1"/>
                </a:solidFill>
              </a:rPr>
              <a:t>‹#›</a:t>
            </a:fld>
            <a:endParaRPr lang="en-GB" sz="900" dirty="0">
              <a:solidFill>
                <a:schemeClr val="accent1"/>
              </a:solidFill>
            </a:endParaRPr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933" y="6237289"/>
            <a:ext cx="1505130" cy="287336"/>
          </a:xfrm>
          <a:prstGeom prst="rect">
            <a:avLst/>
          </a:prstGeom>
        </p:spPr>
      </p:pic>
      <p:sp>
        <p:nvSpPr>
          <p:cNvPr id="11" name="Date Placeholder 7"/>
          <p:cNvSpPr>
            <a:spLocks noGrp="1"/>
          </p:cNvSpPr>
          <p:nvPr>
            <p:ph type="dt" sz="half" idx="2"/>
          </p:nvPr>
        </p:nvSpPr>
        <p:spPr>
          <a:xfrm>
            <a:off x="922336" y="6337176"/>
            <a:ext cx="11002962" cy="23782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ts val="2200"/>
              </a:lnSpc>
              <a:defRPr lang="da-DK" sz="900" b="0" kern="1200" cap="none" baseline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7C9255-F96B-4DBB-8B1E-C5A23C68B786}" type="datetime2">
              <a:rPr lang="da-DK" smtClean="0"/>
              <a:t>7. marts 2026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52586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0" r:id="rId3"/>
    <p:sldLayoutId id="2147483670" r:id="rId4"/>
    <p:sldLayoutId id="2147483671" r:id="rId5"/>
    <p:sldLayoutId id="2147483674" r:id="rId6"/>
    <p:sldLayoutId id="2147483672" r:id="rId7"/>
    <p:sldLayoutId id="2147483673" r:id="rId8"/>
    <p:sldLayoutId id="2147483663" r:id="rId9"/>
    <p:sldLayoutId id="2147483664" r:id="rId10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b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3060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•"/>
        <a:defRPr sz="1600" b="0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Wingdings 2" panose="05020102010507070707" pitchFamily="18" charset="2"/>
        </a:defRPr>
      </a:lvl1pPr>
      <a:lvl2pPr marL="360000" indent="-180000" algn="l" defTabSz="3060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360000" indent="-180000" algn="l" defTabSz="3060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lang="en-US" sz="1200" kern="1200" baseline="0" dirty="0" smtClean="0">
          <a:solidFill>
            <a:schemeClr val="accent1"/>
          </a:solidFill>
          <a:latin typeface="+mn-lt"/>
          <a:ea typeface="+mn-ea"/>
          <a:cs typeface="+mn-cs"/>
        </a:defRPr>
      </a:lvl3pPr>
      <a:lvl4pPr marL="360000" indent="-180000" algn="l" defTabSz="6858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4pPr>
      <a:lvl5pPr marL="356400" indent="-176400" algn="l" defTabSz="6858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356400" indent="-176400" algn="l" defTabSz="6858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356400" indent="-176400" algn="l" defTabSz="6858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400" indent="-176400" algn="l" defTabSz="6858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356400" indent="-176400" algn="l" defTabSz="685800" rtl="0" eaLnBrk="1" latinLnBrk="0" hangingPunct="1">
        <a:lnSpc>
          <a:spcPct val="104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5" userDrawn="1">
          <p15:clr>
            <a:srgbClr val="F26B43"/>
          </p15:clr>
        </p15:guide>
        <p15:guide id="2" pos="7355" userDrawn="1">
          <p15:clr>
            <a:srgbClr val="F26B43"/>
          </p15:clr>
        </p15:guide>
        <p15:guide id="3" orient="horz" pos="504" userDrawn="1">
          <p15:clr>
            <a:srgbClr val="F26B43"/>
          </p15:clr>
        </p15:guide>
        <p15:guide id="5" pos="3689" userDrawn="1">
          <p15:clr>
            <a:srgbClr val="F26B43"/>
          </p15:clr>
        </p15:guide>
        <p15:guide id="6" orient="horz" pos="997" userDrawn="1">
          <p15:clr>
            <a:srgbClr val="F26B43"/>
          </p15:clr>
        </p15:guide>
        <p15:guide id="7" orient="horz" pos="3855" userDrawn="1">
          <p15:clr>
            <a:srgbClr val="F26B43"/>
          </p15:clr>
        </p15:guide>
        <p15:guide id="8" pos="3991" userDrawn="1">
          <p15:clr>
            <a:srgbClr val="F26B43"/>
          </p15:clr>
        </p15:guide>
        <p15:guide id="9" orient="horz" pos="999" userDrawn="1">
          <p15:clr>
            <a:srgbClr val="F26B43"/>
          </p15:clr>
        </p15:guide>
        <p15:guide id="10" orient="horz" pos="3856" userDrawn="1">
          <p15:clr>
            <a:srgbClr val="F26B43"/>
          </p15:clr>
        </p15:guide>
        <p15:guide id="11" orient="horz" pos="4110" userDrawn="1">
          <p15:clr>
            <a:srgbClr val="F26B43"/>
          </p15:clr>
        </p15:guide>
        <p15:guide id="12" orient="horz" pos="32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7.xml"/><Relationship Id="rId3" Type="http://schemas.openxmlformats.org/officeDocument/2006/relationships/slide" Target="slide9.xml"/><Relationship Id="rId7" Type="http://schemas.openxmlformats.org/officeDocument/2006/relationships/slide" Target="slide15.xml"/><Relationship Id="rId12" Type="http://schemas.openxmlformats.org/officeDocument/2006/relationships/slide" Target="slide12.xml"/><Relationship Id="rId2" Type="http://schemas.openxmlformats.org/officeDocument/2006/relationships/slide" Target="slide4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3.xml"/><Relationship Id="rId6" Type="http://schemas.openxmlformats.org/officeDocument/2006/relationships/slide" Target="slide10.xml"/><Relationship Id="rId11" Type="http://schemas.openxmlformats.org/officeDocument/2006/relationships/slide" Target="slide7.xml"/><Relationship Id="rId5" Type="http://schemas.openxmlformats.org/officeDocument/2006/relationships/slide" Target="slide5.xml"/><Relationship Id="rId15" Type="http://schemas.openxmlformats.org/officeDocument/2006/relationships/slide" Target="slide13.xml"/><Relationship Id="rId10" Type="http://schemas.openxmlformats.org/officeDocument/2006/relationships/slide" Target="slide16.xml"/><Relationship Id="rId4" Type="http://schemas.openxmlformats.org/officeDocument/2006/relationships/slide" Target="slide14.xml"/><Relationship Id="rId9" Type="http://schemas.openxmlformats.org/officeDocument/2006/relationships/slide" Target="slide11.xml"/><Relationship Id="rId1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3" descr="Logo: CFB – Center for Beredskabskommunikation">
            <a:extLst>
              <a:ext uri="{FF2B5EF4-FFF2-40B4-BE49-F238E27FC236}">
                <a16:creationId xmlns:a16="http://schemas.microsoft.com/office/drawing/2014/main" id="{BB2B3FCC-0FA2-E83E-D50D-7C90040DE2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24" y="512763"/>
            <a:ext cx="1505130" cy="287337"/>
          </a:xfrm>
          <a:prstGeom prst="rect">
            <a:avLst/>
          </a:prstGeom>
        </p:spPr>
      </p:pic>
      <p:pic>
        <p:nvPicPr>
          <p:cNvPr id="7" name="Billede 6" descr="Logo: Beredskabsstyrelsen">
            <a:extLst>
              <a:ext uri="{FF2B5EF4-FFF2-40B4-BE49-F238E27FC236}">
                <a16:creationId xmlns:a16="http://schemas.microsoft.com/office/drawing/2014/main" id="{6867B70B-0ED4-BFA4-5E78-C5A7863DED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324" y="215660"/>
            <a:ext cx="992214" cy="701762"/>
          </a:xfrm>
          <a:prstGeom prst="rect">
            <a:avLst/>
          </a:prstGeom>
        </p:spPr>
      </p:pic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295599" y="1993703"/>
            <a:ext cx="9807774" cy="1360347"/>
          </a:xfrm>
        </p:spPr>
        <p:txBody>
          <a:bodyPr/>
          <a:lstStyle/>
          <a:p>
            <a:pPr algn="ctr"/>
            <a:r>
              <a:rPr lang="en-US" dirty="0"/>
              <a:t>SINE - quiz</a:t>
            </a: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7AAA976-B0C7-ABE4-03FB-2EC5E261918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938" y="6425764"/>
            <a:ext cx="1270000" cy="282575"/>
          </a:xfrm>
        </p:spPr>
        <p:txBody>
          <a:bodyPr/>
          <a:lstStyle/>
          <a:p>
            <a:fld id="{C9CD6E90-65D4-484F-B20D-D4841E7747A2}" type="datetime2">
              <a:rPr kumimoji="0" lang="da-DK" sz="1000" b="1" i="0" u="none" strike="noStrike" kern="1200" cap="all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ts val="2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7. marts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63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32800177-757F-6B15-C1A9-13C34B2DD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3851" y="582300"/>
            <a:ext cx="8992211" cy="720000"/>
          </a:xfrm>
        </p:spPr>
        <p:txBody>
          <a:bodyPr/>
          <a:lstStyle/>
          <a:p>
            <a:r>
              <a:rPr lang="da-DK" dirty="0"/>
              <a:t>Rutineret viden (700)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7E2AF-B5B5-AE7A-5E92-EE47F552DA9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68387" y="1641150"/>
            <a:ext cx="9885363" cy="2541939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Du bliver som ISL bedt om at køre til en lufthavn med fast SKS 183.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Opgaven lyder på muligt flystyrt på landingsbane.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Hvilken talegruppe bruger du under fremkørslen til tværfaglig kommunikation?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5DEE301-84DC-2D9F-CCB1-39E65524BEA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22336" y="4645893"/>
            <a:ext cx="11003345" cy="1457291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Du kører frem på fast SKS 183ISL for at kunne koordinere med ISL FLY og den øvrige indsatsledelse under fremkørslen.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245732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F296ADD4-1447-B55B-9431-462E9E22E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149" y="563250"/>
            <a:ext cx="8892913" cy="720000"/>
          </a:xfrm>
        </p:spPr>
        <p:txBody>
          <a:bodyPr/>
          <a:lstStyle/>
          <a:p>
            <a:r>
              <a:rPr lang="da-DK" dirty="0"/>
              <a:t>Rutineret viden (800)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6F62-938A-A859-FBED-01BE02BA941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55686" y="1641150"/>
            <a:ext cx="9498014" cy="569907"/>
          </a:xfrm>
        </p:spPr>
        <p:txBody>
          <a:bodyPr/>
          <a:lstStyle/>
          <a:p>
            <a:pPr marL="0" indent="0">
              <a:buNone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Hvorfor skifter man fra default SKS til et tildelt SKS?</a:t>
            </a: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5BA17C0-67CD-71CF-3197-A3141098B36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79486" y="3467100"/>
            <a:ext cx="10753727" cy="217441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Svar: </a:t>
            </a:r>
            <a:b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</a:b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Man skifter til et tildelt SKS for at isolere kommunikationen ved den pågældende hændelse og frigøre default SKS til nye hændelser.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Desuden skifter man for at få adgang til talegrupperne i tildelt SKS.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242962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0449BDB5-814D-E976-E90D-9C7EC3F19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3049" y="544200"/>
            <a:ext cx="8813014" cy="720000"/>
          </a:xfrm>
        </p:spPr>
        <p:txBody>
          <a:bodyPr/>
          <a:lstStyle/>
          <a:p>
            <a:r>
              <a:rPr lang="da-DK" dirty="0"/>
              <a:t>Rutineret viden (900)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B501A-5CFD-597B-4511-A586A4134D6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70794" y="1580527"/>
            <a:ext cx="10543738" cy="2008996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Der er tilkaldt et ekspertberedskab og en anden aktør til en tværfaglig hændelse.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Hvor kan du komme i kontakt med de to beredskaber under fremkørsel og i indsatsområdet?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6DFF970-FC25-9858-3C3E-C88D5C24ECB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75544" y="4120140"/>
            <a:ext cx="10605269" cy="1521379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Du taler med de to beredskaber på default SKS under fremkørsel eller på det tildelt SKSXXXISL, såfremt der er skiftet til tildelt SKS.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119415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1224E771-E24B-E2D6-AE19-6DC7DF37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9985" y="544200"/>
            <a:ext cx="9026078" cy="720000"/>
          </a:xfrm>
        </p:spPr>
        <p:txBody>
          <a:bodyPr/>
          <a:lstStyle/>
          <a:p>
            <a:r>
              <a:rPr lang="da-DK" dirty="0"/>
              <a:t>Rutineret viden (1000)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9E8D1-5E00-6DF0-8D1C-AD94ACA6EE0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76875" y="2218427"/>
            <a:ext cx="10056812" cy="1131995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Hvilke muligheder har man for radiokommunikation, hvis SINE-nettets dækning i TMO (</a:t>
            </a:r>
            <a:r>
              <a:rPr lang="da-DK" sz="2800" b="1" dirty="0" err="1">
                <a:latin typeface="Arial" panose="020B0604020202020204" pitchFamily="34" charset="0"/>
              </a:rPr>
              <a:t>Trunked</a:t>
            </a:r>
            <a:r>
              <a:rPr lang="da-DK" sz="2800" b="1" dirty="0">
                <a:latin typeface="Arial" panose="020B0604020202020204" pitchFamily="34" charset="0"/>
              </a:rPr>
              <a:t> mode) svigter?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1812735-8F7F-85D5-FC51-E8A0D1C9F25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86563" y="3953190"/>
            <a:ext cx="10532720" cy="1688330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Brug af DMO (Direct mode) som er en tilstand, der gør det muligt at kommunikere mellem radioer uden forbindelse til SINE-nettet.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302096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592107D7-DE1C-FC3E-2EA7-FA5DD11B7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107" y="423030"/>
            <a:ext cx="9034956" cy="720000"/>
          </a:xfrm>
        </p:spPr>
        <p:txBody>
          <a:bodyPr/>
          <a:lstStyle/>
          <a:p>
            <a:r>
              <a:rPr lang="da-DK" dirty="0"/>
              <a:t>Avanceret viden (1100)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2D95D-2383-850C-4218-F5A83A5B848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96725" y="1971419"/>
            <a:ext cx="7803603" cy="1152128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Redegør for hvilken funktion en </a:t>
            </a:r>
            <a:r>
              <a:rPr lang="da-DK" sz="2800" b="1" dirty="0" err="1">
                <a:latin typeface="Arial" panose="020B0604020202020204" pitchFamily="34" charset="0"/>
              </a:rPr>
              <a:t>repeater</a:t>
            </a:r>
            <a:r>
              <a:rPr lang="da-DK" sz="2800" b="1" dirty="0">
                <a:latin typeface="Arial" panose="020B0604020202020204" pitchFamily="34" charset="0"/>
              </a:rPr>
              <a:t> har,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og hvornår den med fordel kan bruges.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5C4CA1-4857-E178-7DBA-9EA60E99D4C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011753" y="4087302"/>
            <a:ext cx="10664310" cy="2034690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En </a:t>
            </a:r>
            <a:r>
              <a:rPr lang="da-DK" sz="2800" i="1" dirty="0" err="1">
                <a:solidFill>
                  <a:schemeClr val="tx1"/>
                </a:solidFill>
                <a:latin typeface="Arial" panose="020B0604020202020204" pitchFamily="34" charset="0"/>
              </a:rPr>
              <a:t>repeater</a:t>
            </a: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 kan forlænge et DMO-signal (Direct mode) og kan fx bruges til at skabe DMO-dækning under indsatser i bygninger og områder uden TMO-dækning (</a:t>
            </a:r>
            <a:r>
              <a:rPr lang="da-DK" sz="2800" i="1" dirty="0" err="1">
                <a:solidFill>
                  <a:schemeClr val="tx1"/>
                </a:solidFill>
                <a:latin typeface="Arial" panose="020B0604020202020204" pitchFamily="34" charset="0"/>
              </a:rPr>
              <a:t>Trunked</a:t>
            </a: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 mode)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105245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23F09162-3E2B-0423-291F-BE349EB64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5495" y="647880"/>
            <a:ext cx="8990568" cy="720000"/>
          </a:xfrm>
        </p:spPr>
        <p:txBody>
          <a:bodyPr/>
          <a:lstStyle/>
          <a:p>
            <a:r>
              <a:rPr lang="da-DK" dirty="0"/>
              <a:t>Avanceret viden (1200)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84629-32F1-940F-EDA3-7C7F8BACD4E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98209" y="1450985"/>
            <a:ext cx="7848573" cy="977176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Redegør for hvilken funktion en gateway har,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og hvornår den med fordel kan bruges.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5DEB963-F4EE-0252-483E-7540DA413DF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18975" y="3292299"/>
            <a:ext cx="10843938" cy="2829693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En gateway er en radio med en særlig funktion, som kan omgøre et DMO-signal (Direct mode) til et TMO-signal (</a:t>
            </a:r>
            <a:r>
              <a:rPr lang="da-DK" sz="2800" i="1" dirty="0" err="1">
                <a:solidFill>
                  <a:schemeClr val="tx1"/>
                </a:solidFill>
                <a:latin typeface="Arial" panose="020B0604020202020204" pitchFamily="34" charset="0"/>
              </a:rPr>
              <a:t>Trunked</a:t>
            </a: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 mode). </a:t>
            </a:r>
          </a:p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En gateway bruges i områder med dårlig dækning, hvor der arbejdes i DMO, og hvor man har brug for at kunne skabe TMO-forbindelse til fx en vagtcentral.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538178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35B4E48-2179-6557-4023-0F0A9A424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5597" y="572930"/>
            <a:ext cx="9070466" cy="720000"/>
          </a:xfrm>
        </p:spPr>
        <p:txBody>
          <a:bodyPr/>
          <a:lstStyle/>
          <a:p>
            <a:r>
              <a:rPr lang="da-DK" dirty="0"/>
              <a:t>Avanceret viden (1300)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E291B-48DF-2269-C150-51FC7C887FD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115545" y="1809032"/>
            <a:ext cx="10150218" cy="162992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Under en opgave nær grænsen bliver du bedt om at skifte til Euro DMO.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Beskriv med egne ord, hvad det betyder.</a:t>
            </a: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AE4CD3-4681-8C0D-CEC4-6F346F92FDE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66784" y="3732022"/>
            <a:ext cx="9871106" cy="2032450"/>
          </a:xfrm>
        </p:spPr>
        <p:txBody>
          <a:bodyPr/>
          <a:lstStyle/>
          <a:p>
            <a:pPr marL="0" indent="0">
              <a:buNone/>
            </a:pP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Svar: </a:t>
            </a:r>
            <a:b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</a:b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Det betyder, at du tilgår en ‘Direct mode’ talegruppe, som er </a:t>
            </a:r>
            <a:r>
              <a:rPr kumimoji="0" lang="da-DK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ukrypteret</a:t>
            </a: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, hvorpå du kan tale med nabolandes beredskaber under en fælles indsats.</a:t>
            </a: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272049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8EC210E4-34DD-8F73-A035-BD986B969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861" y="542950"/>
            <a:ext cx="9017201" cy="720000"/>
          </a:xfrm>
        </p:spPr>
        <p:txBody>
          <a:bodyPr/>
          <a:lstStyle/>
          <a:p>
            <a:r>
              <a:rPr lang="da-DK" dirty="0"/>
              <a:t>Avanceret viden (1400)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EC2D5-EDFC-0373-A504-68191837894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101692" y="1760767"/>
            <a:ext cx="10217019" cy="1310948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Hvem har den koordinerende ledelse af SAR-operationer i kystnært område og dermed ansvaret for koordinationen af kommunikationen?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3166AC-F197-1250-D880-BCDAE00C013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015425" y="4009521"/>
            <a:ext cx="10795548" cy="2112471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Ansvaret for den koordinerende ledelse og kommunikationen ved SAR-operationer i kystnært område ligger ved forsvarets JRCC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(Joint </a:t>
            </a:r>
            <a:r>
              <a:rPr lang="da-DK" sz="2800" i="1" dirty="0" err="1">
                <a:solidFill>
                  <a:schemeClr val="tx1"/>
                </a:solidFill>
                <a:latin typeface="Arial" panose="020B0604020202020204" pitchFamily="34" charset="0"/>
              </a:rPr>
              <a:t>Rescue</a:t>
            </a: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da-DK" sz="2800" i="1" dirty="0" err="1">
                <a:solidFill>
                  <a:schemeClr val="tx1"/>
                </a:solidFill>
                <a:latin typeface="Arial" panose="020B0604020202020204" pitchFamily="34" charset="0"/>
              </a:rPr>
              <a:t>Coordination</a:t>
            </a: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 Center).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321264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285D0FC9-96A0-A549-53F6-44F05CF1E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107" y="542950"/>
            <a:ext cx="9034956" cy="720000"/>
          </a:xfrm>
        </p:spPr>
        <p:txBody>
          <a:bodyPr/>
          <a:lstStyle/>
          <a:p>
            <a:r>
              <a:rPr lang="da-DK" dirty="0"/>
              <a:t>Avanceret viden (1500)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2CD68-1A2D-93C7-B958-F6CEFFAEA5C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104452" y="1812829"/>
            <a:ext cx="10820846" cy="2229633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Ved et større færdselsuheld rekvireres lægehelikopteren (HEMS).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Hvem taler lægehelikopteren (tværfagligt) med på SKS og på hvilken talegruppe?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ACB638A-8149-0A10-8419-90C4110596C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012276" y="4149080"/>
            <a:ext cx="10753727" cy="1492439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Lægehelikopteren taler med indsatsledelsen på default SKS eller tildelt SKS XXX ISL, hvis der er skiftet.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263839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1D51FE72-74A7-5C14-E289-A9E843792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883" y="555085"/>
            <a:ext cx="11160124" cy="720000"/>
          </a:xfrm>
        </p:spPr>
        <p:txBody>
          <a:bodyPr/>
          <a:lstStyle/>
          <a:p>
            <a:r>
              <a:rPr lang="da-DK" dirty="0"/>
              <a:t>Spilleregler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DC58A139-905F-DCD0-1AA4-2AF2DCB3ED1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537" y="2002966"/>
            <a:ext cx="11160124" cy="3309263"/>
          </a:xfrm>
        </p:spPr>
        <p:txBody>
          <a:bodyPr/>
          <a:lstStyle/>
          <a:p>
            <a:pPr marL="0" indent="0">
              <a:spcBef>
                <a:spcPts val="2000"/>
              </a:spcBef>
              <a:buNone/>
            </a:pPr>
            <a:r>
              <a:rPr lang="da-DK" dirty="0">
                <a:latin typeface="Arial" panose="020B0604020202020204" pitchFamily="34" charset="0"/>
              </a:rPr>
              <a:t>Holdene skiftes til at vælge et point-felt i point-skemaet, hvorefter quizmasteren læser det pågældende spørgsmål op.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da-DK" dirty="0">
                <a:latin typeface="Arial" panose="020B0604020202020204" pitchFamily="34" charset="0"/>
              </a:rPr>
              <a:t>Holdene må ikke markere, førend quizmasteren har læst </a:t>
            </a:r>
            <a:r>
              <a:rPr lang="da-DK" u="sng" dirty="0">
                <a:latin typeface="Arial" panose="020B0604020202020204" pitchFamily="34" charset="0"/>
              </a:rPr>
              <a:t>hele</a:t>
            </a:r>
            <a:r>
              <a:rPr lang="da-DK" dirty="0">
                <a:latin typeface="Arial" panose="020B0604020202020204" pitchFamily="34" charset="0"/>
              </a:rPr>
              <a:t> spørgsmålet!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da-DK" dirty="0">
                <a:latin typeface="Arial" panose="020B0604020202020204" pitchFamily="34" charset="0"/>
              </a:rPr>
              <a:t>Det hold, der markerer først, får lov til at svare på spørgsmålet. </a:t>
            </a:r>
          </a:p>
          <a:p>
            <a:pPr marL="0" indent="0">
              <a:buNone/>
            </a:pPr>
            <a:r>
              <a:rPr lang="da-DK" dirty="0">
                <a:latin typeface="Arial" panose="020B0604020202020204" pitchFamily="34" charset="0"/>
              </a:rPr>
              <a:t>Svarer holdet forkert, går turen videre til et andet hold, der markerer, og som får lov til at svare.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da-DK" dirty="0">
                <a:latin typeface="Arial" panose="020B0604020202020204" pitchFamily="34" charset="0"/>
              </a:rPr>
              <a:t>Spillet er slut, når alle 15 spørgsmål er blevet besvaret.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da-DK" dirty="0">
                <a:latin typeface="Arial" panose="020B0604020202020204" pitchFamily="34" charset="0"/>
              </a:rPr>
              <a:t>Det hold, som har opnået flest point, vinder.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62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67DCCCE9-05B9-083C-6501-82AD22CC5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3657" y="497028"/>
            <a:ext cx="3236686" cy="511483"/>
          </a:xfrm>
        </p:spPr>
        <p:txBody>
          <a:bodyPr/>
          <a:lstStyle/>
          <a:p>
            <a:r>
              <a:rPr lang="da-DK" dirty="0"/>
              <a:t>Point-skema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7E1A41C-4583-3349-FC14-76E03522D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73727"/>
              </p:ext>
            </p:extLst>
          </p:nvPr>
        </p:nvGraphicFramePr>
        <p:xfrm>
          <a:off x="1136342" y="979483"/>
          <a:ext cx="8664606" cy="506621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888202">
                  <a:extLst>
                    <a:ext uri="{9D8B030D-6E8A-4147-A177-3AD203B41FA5}">
                      <a16:colId xmlns:a16="http://schemas.microsoft.com/office/drawing/2014/main" val="505282111"/>
                    </a:ext>
                  </a:extLst>
                </a:gridCol>
                <a:gridCol w="2888202">
                  <a:extLst>
                    <a:ext uri="{9D8B030D-6E8A-4147-A177-3AD203B41FA5}">
                      <a16:colId xmlns:a16="http://schemas.microsoft.com/office/drawing/2014/main" val="3370877348"/>
                    </a:ext>
                  </a:extLst>
                </a:gridCol>
                <a:gridCol w="2888202">
                  <a:extLst>
                    <a:ext uri="{9D8B030D-6E8A-4147-A177-3AD203B41FA5}">
                      <a16:colId xmlns:a16="http://schemas.microsoft.com/office/drawing/2014/main" val="3343254152"/>
                    </a:ext>
                  </a:extLst>
                </a:gridCol>
              </a:tblGrid>
              <a:tr h="1389937"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Grundlæggende</a:t>
                      </a:r>
                      <a:r>
                        <a:rPr lang="da-DK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viden om SINE</a:t>
                      </a:r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Rutineret</a:t>
                      </a:r>
                      <a:r>
                        <a:rPr lang="da-DK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viden om SINE</a:t>
                      </a:r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Avanceret vide</a:t>
                      </a:r>
                      <a:r>
                        <a:rPr lang="da-DK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om SINE</a:t>
                      </a:r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89227"/>
                  </a:ext>
                </a:extLst>
              </a:tr>
              <a:tr h="735255"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 action="ppaction://hlinksldjump" tooltip="100"/>
                        </a:rPr>
                        <a:t>100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 action="ppaction://hlinksldjump"/>
                        </a:rPr>
                        <a:t>600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 action="ppaction://hlinksldjump"/>
                        </a:rPr>
                        <a:t>1100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035999"/>
                  </a:ext>
                </a:extLst>
              </a:tr>
              <a:tr h="735255"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5" action="ppaction://hlinksldjump"/>
                        </a:rPr>
                        <a:t>200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 action="ppaction://hlinksldjump"/>
                        </a:rPr>
                        <a:t>700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 action="ppaction://hlinksldjump"/>
                        </a:rPr>
                        <a:t>1200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531545"/>
                  </a:ext>
                </a:extLst>
              </a:tr>
              <a:tr h="735255"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8" action="ppaction://hlinksldjump"/>
                        </a:rPr>
                        <a:t>300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9" action="ppaction://hlinksldjump"/>
                        </a:rPr>
                        <a:t>800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10" action="ppaction://hlinksldjump"/>
                        </a:rPr>
                        <a:t>1300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124864"/>
                  </a:ext>
                </a:extLst>
              </a:tr>
              <a:tr h="735255"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11" action="ppaction://hlinksldjump"/>
                        </a:rPr>
                        <a:t>400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12" action="ppaction://hlinksldjump"/>
                        </a:rPr>
                        <a:t>900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13" action="ppaction://hlinksldjump"/>
                        </a:rPr>
                        <a:t>1400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511824"/>
                  </a:ext>
                </a:extLst>
              </a:tr>
              <a:tr h="735255"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14" action="ppaction://hlinksldjump"/>
                        </a:rPr>
                        <a:t>500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15" action="ppaction://hlinksldjump"/>
                        </a:rPr>
                        <a:t>1000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16" action="ppaction://hlinksldjump"/>
                        </a:rPr>
                        <a:t>1500</a:t>
                      </a:r>
                      <a:endParaRPr lang="da-DK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136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09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>
            <a:extLst>
              <a:ext uri="{FF2B5EF4-FFF2-40B4-BE49-F238E27FC236}">
                <a16:creationId xmlns:a16="http://schemas.microsoft.com/office/drawing/2014/main" id="{1C266DE4-3D25-2515-B954-C115873FD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8170" y="563083"/>
            <a:ext cx="7757303" cy="720000"/>
          </a:xfrm>
        </p:spPr>
        <p:txBody>
          <a:bodyPr/>
          <a:lstStyle/>
          <a:p>
            <a:r>
              <a:rPr lang="da-DK" dirty="0"/>
              <a:t>Grundlæggende viden (100)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8755D6-2179-0194-8385-5B5FD17E85F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66904" y="2005029"/>
            <a:ext cx="10605625" cy="652543"/>
          </a:xfrm>
        </p:spPr>
        <p:txBody>
          <a:bodyPr/>
          <a:lstStyle/>
          <a:p>
            <a:pPr marL="0" indent="0">
              <a:lnSpc>
                <a:spcPct val="114000"/>
              </a:lnSpc>
              <a:spcBef>
                <a:spcPts val="1000"/>
              </a:spcBef>
              <a:buNone/>
            </a:pPr>
            <a:r>
              <a:rPr lang="da-DK" sz="2800" b="1" dirty="0">
                <a:solidFill>
                  <a:srgbClr val="001E3C"/>
                </a:solidFill>
                <a:latin typeface="Arial" panose="020B0604020202020204" pitchFamily="34" charset="0"/>
                <a:cs typeface="+mn-cs"/>
              </a:rPr>
              <a:t>Hvad er et default SKS, og hvor mange findes der i Danmark?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DE4D9D-9B3B-93A3-00F1-58F1A91F1DA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71598" y="3208167"/>
            <a:ext cx="10185708" cy="1558705"/>
          </a:xfrm>
        </p:spPr>
        <p:txBody>
          <a:bodyPr/>
          <a:lstStyle/>
          <a:p>
            <a:pPr marL="900000" indent="-900000">
              <a:lnSpc>
                <a:spcPct val="114000"/>
              </a:lnSpc>
              <a:spcBef>
                <a:spcPts val="1000"/>
              </a:spcBef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Et default SKS er opstartstalegruppen for alle hændelser, hvor to eller flere beredskabsmyndigheder samarbejder. Der findes 12 default SKS på landsplan.</a:t>
            </a:r>
            <a:endParaRPr lang="en-US" dirty="0"/>
          </a:p>
        </p:txBody>
      </p:sp>
      <p:sp>
        <p:nvSpPr>
          <p:cNvPr id="17" name="Tekstfelt 16">
            <a:hlinkClick r:id="rId2" action="ppaction://hlinksldjump"/>
            <a:extLst>
              <a:ext uri="{FF2B5EF4-FFF2-40B4-BE49-F238E27FC236}">
                <a16:creationId xmlns:a16="http://schemas.microsoft.com/office/drawing/2014/main" id="{D7F8DD3A-D7AB-83E2-DCE1-970C6DFD5A51}"/>
              </a:ext>
            </a:extLst>
          </p:cNvPr>
          <p:cNvSpPr txBox="1"/>
          <p:nvPr/>
        </p:nvSpPr>
        <p:spPr>
          <a:xfrm>
            <a:off x="10066286" y="5685908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28198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0D76722A-77A3-CD07-FD85-779371E4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795" y="542950"/>
            <a:ext cx="9430267" cy="720000"/>
          </a:xfrm>
        </p:spPr>
        <p:txBody>
          <a:bodyPr/>
          <a:lstStyle/>
          <a:p>
            <a:r>
              <a:rPr lang="da-DK" dirty="0"/>
              <a:t>Grundlæggende viden (200)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5F34082-BB6D-7785-C930-3FF78F790D5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70567" y="2033700"/>
            <a:ext cx="8193353" cy="3303535"/>
          </a:xfrm>
        </p:spPr>
        <p:txBody>
          <a:bodyPr/>
          <a:lstStyle/>
          <a:p>
            <a:pPr marL="0" indent="0">
              <a:spcAft>
                <a:spcPts val="3400"/>
              </a:spcAft>
              <a:buNone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Når du taler i radio, skal du huske de fire T’er. Redegør for dem:</a:t>
            </a:r>
            <a:endParaRPr lang="da-DK" sz="2800" b="1" dirty="0">
              <a:latin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kumimoji="0" lang="da-DK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Tæ</a:t>
            </a: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..</a:t>
            </a:r>
          </a:p>
          <a:p>
            <a:pPr marL="457200" indent="-457200">
              <a:buFont typeface="+mj-lt"/>
              <a:buAutoNum type="alphaUcPeriod"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Ta..</a:t>
            </a:r>
          </a:p>
          <a:p>
            <a:pPr marL="457200" indent="-457200">
              <a:buFont typeface="+mj-lt"/>
              <a:buAutoNum type="alphaUcPeriod"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Tø..</a:t>
            </a:r>
          </a:p>
          <a:p>
            <a:pPr marL="457200" indent="-457200">
              <a:spcAft>
                <a:spcPts val="1500"/>
              </a:spcAft>
              <a:buFont typeface="+mj-lt"/>
              <a:buAutoNum type="alphaUcPeriod"/>
            </a:pPr>
            <a:r>
              <a:rPr kumimoji="0" lang="da-D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</a:rPr>
              <a:t>Ta..</a:t>
            </a: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2E64C24-5D15-088A-265F-2405ED718C7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56610" y="5435746"/>
            <a:ext cx="4307653" cy="107929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Svar: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Tænk, tast, tøv, tal.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Tekstfelt 7">
            <a:hlinkClick r:id="rId2" action="ppaction://hlinksldjump"/>
            <a:extLst>
              <a:ext uri="{FF2B5EF4-FFF2-40B4-BE49-F238E27FC236}">
                <a16:creationId xmlns:a16="http://schemas.microsoft.com/office/drawing/2014/main" id="{B3BBCAD8-B8B8-042F-D4E7-AFD33B23ECA6}"/>
              </a:ext>
            </a:extLst>
          </p:cNvPr>
          <p:cNvSpPr txBox="1"/>
          <p:nvPr/>
        </p:nvSpPr>
        <p:spPr>
          <a:xfrm>
            <a:off x="10035720" y="5618857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276555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41377D18-A462-7B8A-09A8-8FB736510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633" y="553177"/>
            <a:ext cx="9363430" cy="720000"/>
          </a:xfrm>
        </p:spPr>
        <p:txBody>
          <a:bodyPr/>
          <a:lstStyle/>
          <a:p>
            <a:r>
              <a:rPr lang="da-DK" dirty="0"/>
              <a:t>Grundlæggende viden (300)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FE970B-4F46-51D3-8056-12FCBEF64AC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55583" y="2045049"/>
            <a:ext cx="6912767" cy="720001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Hvad gør du, hvis du mister din radio?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FD3023F-E2A5-93F9-4858-C7A0958616A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71600" y="2979300"/>
            <a:ext cx="10704463" cy="1383002"/>
          </a:xfrm>
        </p:spPr>
        <p:txBody>
          <a:bodyPr/>
          <a:lstStyle/>
          <a:p>
            <a:pPr marL="900000" indent="-90000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Kontakt din SINE-superbruger eller meld det til nærmeste    	leder.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" name="Tekstfelt 7">
            <a:hlinkClick r:id="rId2" action="ppaction://hlinksldjump"/>
            <a:extLst>
              <a:ext uri="{FF2B5EF4-FFF2-40B4-BE49-F238E27FC236}">
                <a16:creationId xmlns:a16="http://schemas.microsoft.com/office/drawing/2014/main" id="{28BEB0E8-550D-6CA9-2D54-6547DF323D4E}"/>
              </a:ext>
            </a:extLst>
          </p:cNvPr>
          <p:cNvSpPr txBox="1"/>
          <p:nvPr/>
        </p:nvSpPr>
        <p:spPr>
          <a:xfrm>
            <a:off x="10160007" y="553030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155988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7DA3A515-1179-E06F-7DA1-54F4A171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265" y="391800"/>
            <a:ext cx="9336798" cy="720000"/>
          </a:xfrm>
        </p:spPr>
        <p:txBody>
          <a:bodyPr/>
          <a:lstStyle/>
          <a:p>
            <a:r>
              <a:rPr lang="da-DK" dirty="0"/>
              <a:t>Grundlæggende viden (400)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73992-BDFB-920A-362A-7354931730A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66849" y="2038457"/>
            <a:ext cx="7728517" cy="720001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Hvem modtager dit nødkald på radioen?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25330-92DB-A6B5-8CD8-854FA51746E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71600" y="3467100"/>
            <a:ext cx="10248802" cy="2432308"/>
          </a:xfrm>
        </p:spPr>
        <p:txBody>
          <a:bodyPr/>
          <a:lstStyle/>
          <a:p>
            <a:pPr marL="900000" indent="-900000">
              <a:spcBef>
                <a:spcPts val="1000"/>
              </a:spcBef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Det er programmeringen af din radio, der afgør, hvor dit 	nødkald går hen.</a:t>
            </a:r>
          </a:p>
          <a:p>
            <a:pPr marL="900000" indent="0">
              <a:spcBef>
                <a:spcPts val="1000"/>
              </a:spcBef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Hvis du er i tvivl, kan du få vejledning hos din leder eller SINE-superbruger.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141332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A32FF-35B3-28E1-B9DC-0409BB146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DAAEF8F7-F173-C442-E456-59F4F0705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104" y="604136"/>
            <a:ext cx="9336798" cy="720000"/>
          </a:xfrm>
        </p:spPr>
        <p:txBody>
          <a:bodyPr/>
          <a:lstStyle/>
          <a:p>
            <a:r>
              <a:rPr lang="da-DK" dirty="0"/>
              <a:t>Grundlæggende viden (500)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D91DD-7555-30A8-EC73-164068B81AC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66849" y="2038457"/>
            <a:ext cx="7728517" cy="933343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Hvordan angives nummerpladen AK 58239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jf. det fonetiske alfabet (ICAO)?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841AEF-3073-C5DA-88E4-0FCC8AD2D80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71600" y="4076700"/>
            <a:ext cx="10248802" cy="1822707"/>
          </a:xfrm>
        </p:spPr>
        <p:txBody>
          <a:bodyPr/>
          <a:lstStyle/>
          <a:p>
            <a:pPr marL="0" indent="0">
              <a:spcBef>
                <a:spcPts val="1000"/>
              </a:spcBef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Alfa – Kilo – Fem – Åtte – To – Tre - </a:t>
            </a:r>
            <a:r>
              <a:rPr lang="da-DK" sz="2800" i="1" dirty="0" err="1">
                <a:solidFill>
                  <a:schemeClr val="tx1"/>
                </a:solidFill>
                <a:latin typeface="Arial" panose="020B0604020202020204" pitchFamily="34" charset="0"/>
              </a:rPr>
              <a:t>Najne</a:t>
            </a: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A5F174B7-7703-C682-9853-375C9C0A5979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60368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551A6E5C-0DAB-9CFF-CFA9-EC07296FC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2775" y="639450"/>
            <a:ext cx="8793287" cy="720000"/>
          </a:xfrm>
        </p:spPr>
        <p:txBody>
          <a:bodyPr/>
          <a:lstStyle/>
          <a:p>
            <a:r>
              <a:rPr lang="da-DK" dirty="0"/>
              <a:t>Rutineret viden (600)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6DB22-A015-A28B-9281-C2FCD01D7F9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71586" y="2046232"/>
            <a:ext cx="10704462" cy="1845000"/>
          </a:xfrm>
        </p:spPr>
        <p:txBody>
          <a:bodyPr/>
          <a:lstStyle/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Du er på vej ind i politikreds 2 og har brug for at tale med politiets vagtcentral. </a:t>
            </a:r>
          </a:p>
          <a:p>
            <a:pPr marL="0" indent="0">
              <a:buNone/>
            </a:pPr>
            <a:r>
              <a:rPr lang="da-DK" sz="2800" b="1" dirty="0">
                <a:latin typeface="Arial" panose="020B0604020202020204" pitchFamily="34" charset="0"/>
              </a:rPr>
              <a:t>Hvilken talegruppe kalder du kredsen op på?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E05C40-ABC9-B8D1-4FEA-01AE6F5EE14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75545" y="4308238"/>
            <a:ext cx="8054156" cy="992078"/>
          </a:xfrm>
        </p:spPr>
        <p:txBody>
          <a:bodyPr/>
          <a:lstStyle/>
          <a:p>
            <a:pPr marL="0" indent="0">
              <a:buNone/>
            </a:pP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Svar: </a:t>
            </a:r>
            <a:b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da-DK" sz="2800" i="1" dirty="0">
                <a:solidFill>
                  <a:schemeClr val="tx1"/>
                </a:solidFill>
                <a:latin typeface="Arial" panose="020B0604020202020204" pitchFamily="34" charset="0"/>
              </a:rPr>
              <a:t>Du kalder politikredsen op på default SKS 20.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kstfelt 4">
            <a:hlinkClick r:id="rId2" action="ppaction://hlinksldjump"/>
            <a:extLst>
              <a:ext uri="{FF2B5EF4-FFF2-40B4-BE49-F238E27FC236}">
                <a16:creationId xmlns:a16="http://schemas.microsoft.com/office/drawing/2014/main" id="{F2B77B1A-F197-0D70-504D-290669FE3770}"/>
              </a:ext>
            </a:extLst>
          </p:cNvPr>
          <p:cNvSpPr txBox="1"/>
          <p:nvPr/>
        </p:nvSpPr>
        <p:spPr>
          <a:xfrm>
            <a:off x="10151130" y="5641519"/>
            <a:ext cx="1368152" cy="461665"/>
          </a:xfrm>
          <a:prstGeom prst="rect">
            <a:avLst/>
          </a:prstGeom>
          <a:solidFill>
            <a:srgbClr val="D4E600">
              <a:lumMod val="60000"/>
              <a:lumOff val="40000"/>
            </a:srgbClr>
          </a:solidFill>
          <a:ln>
            <a:solidFill>
              <a:srgbClr val="D4E600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Tilbage</a:t>
            </a:r>
          </a:p>
        </p:txBody>
      </p:sp>
    </p:spTree>
    <p:extLst>
      <p:ext uri="{BB962C8B-B14F-4D97-AF65-F5344CB8AC3E}">
        <p14:creationId xmlns:p14="http://schemas.microsoft.com/office/powerpoint/2010/main" val="352843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SISTID" val="4b554a99-d9b4-4048-b584-de0a450a8ca2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Politi">
      <a:dk1>
        <a:srgbClr val="000000"/>
      </a:dk1>
      <a:lt1>
        <a:srgbClr val="FFFFFF"/>
      </a:lt1>
      <a:dk2>
        <a:srgbClr val="001E3C"/>
      </a:dk2>
      <a:lt2>
        <a:srgbClr val="E7F3FD"/>
      </a:lt2>
      <a:accent1>
        <a:srgbClr val="001E3C"/>
      </a:accent1>
      <a:accent2>
        <a:srgbClr val="B1E3FF"/>
      </a:accent2>
      <a:accent3>
        <a:srgbClr val="D4E600"/>
      </a:accent3>
      <a:accent4>
        <a:srgbClr val="D3C7AD"/>
      </a:accent4>
      <a:accent5>
        <a:srgbClr val="000000"/>
      </a:accent5>
      <a:accent6>
        <a:srgbClr val="E7F3FD"/>
      </a:accent6>
      <a:hlink>
        <a:srgbClr val="B1E3FF"/>
      </a:hlink>
      <a:folHlink>
        <a:srgbClr val="D4E600"/>
      </a:folHlink>
    </a:clrScheme>
    <a:fontScheme name="BRS_CFB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sz="1400" dirty="0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kabelon PPT" id="{B15E92C6-FB5F-40D6-93E9-8810EEC208F9}" vid="{7D11487F-520A-45BE-B143-7AA189E7C150}"/>
    </a:ext>
  </a:extLst>
</a:theme>
</file>

<file path=ppt/theme/theme2.xml><?xml version="1.0" encoding="utf-8"?>
<a:theme xmlns:a="http://schemas.openxmlformats.org/drawingml/2006/main" name="Office Theme">
  <a:themeElements>
    <a:clrScheme name="Politi 2015">
      <a:dk1>
        <a:srgbClr val="001E3C"/>
      </a:dk1>
      <a:lt1>
        <a:srgbClr val="FFFFFF"/>
      </a:lt1>
      <a:dk2>
        <a:srgbClr val="001E3C"/>
      </a:dk2>
      <a:lt2>
        <a:srgbClr val="E7F3FD"/>
      </a:lt2>
      <a:accent1>
        <a:srgbClr val="001E3C"/>
      </a:accent1>
      <a:accent2>
        <a:srgbClr val="B1E3FF"/>
      </a:accent2>
      <a:accent3>
        <a:srgbClr val="D4E600"/>
      </a:accent3>
      <a:accent4>
        <a:srgbClr val="D3C7AD"/>
      </a:accent4>
      <a:accent5>
        <a:srgbClr val="000000"/>
      </a:accent5>
      <a:accent6>
        <a:srgbClr val="E7F3FD"/>
      </a:accent6>
      <a:hlink>
        <a:srgbClr val="B1E3FF"/>
      </a:hlink>
      <a:folHlink>
        <a:srgbClr val="D4E600"/>
      </a:folHlink>
    </a:clrScheme>
    <a:fontScheme name="Polit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Politi 2015">
      <a:dk1>
        <a:srgbClr val="001E3C"/>
      </a:dk1>
      <a:lt1>
        <a:srgbClr val="FFFFFF"/>
      </a:lt1>
      <a:dk2>
        <a:srgbClr val="001E3C"/>
      </a:dk2>
      <a:lt2>
        <a:srgbClr val="E7F3FD"/>
      </a:lt2>
      <a:accent1>
        <a:srgbClr val="001E3C"/>
      </a:accent1>
      <a:accent2>
        <a:srgbClr val="B1E3FF"/>
      </a:accent2>
      <a:accent3>
        <a:srgbClr val="D4E600"/>
      </a:accent3>
      <a:accent4>
        <a:srgbClr val="D3C7AD"/>
      </a:accent4>
      <a:accent5>
        <a:srgbClr val="000000"/>
      </a:accent5>
      <a:accent6>
        <a:srgbClr val="E7F3FD"/>
      </a:accent6>
      <a:hlink>
        <a:srgbClr val="B1E3FF"/>
      </a:hlink>
      <a:folHlink>
        <a:srgbClr val="D4E600"/>
      </a:folHlink>
    </a:clrScheme>
    <a:fontScheme name="Polit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16dde6-71bf-4cfb-9871-007fe6400b8b">
      <Value>49</Value>
      <Value>1144</Value>
      <Value>1039</Value>
      <Value>5</Value>
      <Value>20</Value>
      <Value>19</Value>
    </TaxCatchAll>
    <lcf76f155ced4ddcb4097134ff3c332f xmlns="7aade10d-a3e9-471e-92b7-f7367a55363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7BB9BBC28A004898F5D99B0C997917" ma:contentTypeVersion="16" ma:contentTypeDescription="Create a new document." ma:contentTypeScope="" ma:versionID="89b1884c4f690ab48ee89b70eadef1ac">
  <xsd:schema xmlns:xsd="http://www.w3.org/2001/XMLSchema" xmlns:xs="http://www.w3.org/2001/XMLSchema" xmlns:p="http://schemas.microsoft.com/office/2006/metadata/properties" xmlns:ns2="1616dde6-71bf-4cfb-9871-007fe6400b8b" xmlns:ns3="7aade10d-a3e9-471e-92b7-f7367a55363c" targetNamespace="http://schemas.microsoft.com/office/2006/metadata/properties" ma:root="true" ma:fieldsID="89b4da2994c297867582948853f56774" ns2:_="" ns3:_="">
    <xsd:import namespace="1616dde6-71bf-4cfb-9871-007fe6400b8b"/>
    <xsd:import namespace="7aade10d-a3e9-471e-92b7-f7367a5536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16dde6-71bf-4cfb-9871-007fe6400b8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b95a8ba-7087-42bd-bee5-ebff083419ef}" ma:internalName="TaxCatchAll" ma:showField="CatchAllData" ma:web="1616dde6-71bf-4cfb-9871-007fe6400b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de10d-a3e9-471e-92b7-f7367a5536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845874f-449b-4218-ab9f-5cc441e389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940888-F264-4FB1-ADE3-E091525F4FC3}">
  <ds:schemaRefs>
    <ds:schemaRef ds:uri="http://purl.org/dc/elements/1.1/"/>
    <ds:schemaRef ds:uri="7aade10d-a3e9-471e-92b7-f7367a55363c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1616dde6-71bf-4cfb-9871-007fe6400b8b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BB73A1C-4E9B-49CF-8EC1-E608CF58A4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16dde6-71bf-4cfb-9871-007fe6400b8b"/>
    <ds:schemaRef ds:uri="7aade10d-a3e9-471e-92b7-f7367a553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79E579-1264-4B45-93F4-DF6C7620E4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BRS_CFB_PPT Skabelon_16-9_DA</Template>
  <TotalTime>213</TotalTime>
  <Words>900</Words>
  <Application>Microsoft Office PowerPoint</Application>
  <PresentationFormat>Widescreen</PresentationFormat>
  <Paragraphs>106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Verdana</vt:lpstr>
      <vt:lpstr>Office-tema</vt:lpstr>
      <vt:lpstr>think-cell Slide</vt:lpstr>
      <vt:lpstr>SINE - quiz</vt:lpstr>
      <vt:lpstr>Spilleregler</vt:lpstr>
      <vt:lpstr>Point-skema</vt:lpstr>
      <vt:lpstr>Grundlæggende viden (100)</vt:lpstr>
      <vt:lpstr>Grundlæggende viden (200)</vt:lpstr>
      <vt:lpstr>Grundlæggende viden (300)</vt:lpstr>
      <vt:lpstr>Grundlæggende viden (400)</vt:lpstr>
      <vt:lpstr>Grundlæggende viden (500)</vt:lpstr>
      <vt:lpstr>Rutineret viden (600)</vt:lpstr>
      <vt:lpstr>Rutineret viden (700)</vt:lpstr>
      <vt:lpstr>Rutineret viden (800)</vt:lpstr>
      <vt:lpstr>Rutineret viden (900)</vt:lpstr>
      <vt:lpstr>Rutineret viden (1000)</vt:lpstr>
      <vt:lpstr>Avanceret viden (1100)</vt:lpstr>
      <vt:lpstr>Avanceret viden (1200)</vt:lpstr>
      <vt:lpstr>Avanceret viden (1300)</vt:lpstr>
      <vt:lpstr>Avanceret viden (1400)</vt:lpstr>
      <vt:lpstr>Avanceret viden (1500)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SINE - quiz</dc:title>
  <dc:creator>Krog-Meyer, Flemming (FKR007)</dc:creator>
  <cp:revision>38</cp:revision>
  <dcterms:created xsi:type="dcterms:W3CDTF">2025-12-12T10:27:04Z</dcterms:created>
  <dcterms:modified xsi:type="dcterms:W3CDTF">2026-03-07T10:43:14Z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0x010100337BB9BBC28A004898F5D99B0C997917</vt:lpwstr>
  </property>
  <property fmtid="{D5CDD505-2E9C-101B-9397-08002B2CF9AE}" pid="3" name="Dokumenttype">
    <vt:lpwstr>20;#Blanket|aa561898-09ad-4bd8-b836-e9f30e861c33</vt:lpwstr>
  </property>
  <property fmtid="{D5CDD505-2E9C-101B-9397-08002B2CF9AE}" pid="4" name="PolitiSøgeord">
    <vt:lpwstr>49;#design|afeaf068-e141-4d9e-8694-2bf837bff27e;#1144;#powerpoint|46b1aabe-d694-4bab-8652-422dace1866f;#1039;#præsentation|46089da0-0b69-472b-a1a5-07c936daea85</vt:lpwstr>
  </property>
  <property fmtid="{D5CDD505-2E9C-101B-9397-08002B2CF9AE}" pid="5" name="RpchPolitikreds">
    <vt:lpwstr>19;#Rigspolitiet|4d255f1e-8d17-4deb-8f3b-fde0ed8a3164</vt:lpwstr>
  </property>
  <property fmtid="{D5CDD505-2E9C-101B-9397-08002B2CF9AE}" pid="6" name="PolitiEmneord">
    <vt:lpwstr>5;#Kommunikation|3a35817f-d49a-41a1-8d4f-b9d981a83b1d</vt:lpwstr>
  </property>
</Properties>
</file>