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5" r:id="rId7"/>
    <p:sldId id="264" r:id="rId8"/>
    <p:sldId id="263" r:id="rId9"/>
    <p:sldId id="262" r:id="rId10"/>
    <p:sldId id="261" r:id="rId11"/>
    <p:sldId id="260" r:id="rId12"/>
  </p:sldIdLst>
  <p:sldSz cx="12192000" cy="6858000"/>
  <p:notesSz cx="6858000" cy="9144000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en, Lene (LTH038)" initials="TL(" lastIdx="3" clrIdx="0">
    <p:extLst>
      <p:ext uri="{19B8F6BF-5375-455C-9EA6-DF929625EA0E}">
        <p15:presenceInfo xmlns:p15="http://schemas.microsoft.com/office/powerpoint/2012/main" userId="S-1-5-21-87712913-679880029-1868970003-3247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5"/>
    <a:srgbClr val="F4F9BF"/>
    <a:srgbClr val="F4F1EB"/>
    <a:srgbClr val="E8F7FF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3969" autoAdjust="0"/>
  </p:normalViewPr>
  <p:slideViewPr>
    <p:cSldViewPr snapToGrid="0" snapToObjects="1">
      <p:cViewPr varScale="1">
        <p:scale>
          <a:sx n="64" d="100"/>
          <a:sy n="64" d="100"/>
        </p:scale>
        <p:origin x="318" y="108"/>
      </p:cViewPr>
      <p:guideLst>
        <p:guide pos="506"/>
        <p:guide pos="7174"/>
        <p:guide orient="horz" pos="2160"/>
      </p:guideLst>
    </p:cSldViewPr>
  </p:slideViewPr>
  <p:outlineViewPr>
    <p:cViewPr>
      <p:scale>
        <a:sx n="33" d="100"/>
        <a:sy n="33" d="100"/>
      </p:scale>
      <p:origin x="0" y="-60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EBFA-2F76-40E0-9D2A-0D3C879B4958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F6A3-431D-43D9-8660-8EFB11689F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6331E-A800-4306-AF5C-BFC9068FBA1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4E237-93BB-4448-BA22-9861A6F3C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62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4"/>
            <a:ext cx="10953600" cy="28212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4DCD78-F3AA-4ED8-9F36-911B0878938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E88A28-943E-8F0E-5259-647ED5262A8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7525" y="5929313"/>
            <a:ext cx="1879600" cy="28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3568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8" t="32863" r="29895" b="41287"/>
          <a:stretch/>
        </p:blipFill>
        <p:spPr>
          <a:xfrm>
            <a:off x="9954441" y="322120"/>
            <a:ext cx="1523998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2391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9" y="3916238"/>
            <a:ext cx="11002962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7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</a:t>
            </a:r>
            <a:r>
              <a:rPr lang="da-DK" dirty="0" err="1"/>
              <a:t>breaker</a:t>
            </a:r>
            <a:r>
              <a:rPr lang="da-DK" dirty="0"/>
              <a:t> slide max to linjer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9" name="LogoOne_bmkArt" descr="Logo for Beredskabsstyrelsen"/>
          <p:cNvPicPr/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78"/>
          <a:stretch/>
        </p:blipFill>
        <p:spPr>
          <a:xfrm>
            <a:off x="9963342" y="307024"/>
            <a:ext cx="1515097" cy="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1813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/>
          <a:stretch/>
        </p:blipFill>
        <p:spPr>
          <a:xfrm>
            <a:off x="0" y="-21976"/>
            <a:ext cx="12192000" cy="6901951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515938" y="6311115"/>
            <a:ext cx="11002962" cy="28212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1000" b="1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612D5D-CF25-4D46-BA5C-92765F937E6F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515937" y="3916238"/>
            <a:ext cx="6476400" cy="541687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accent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Undertitel</a:t>
            </a:r>
          </a:p>
          <a:p>
            <a:r>
              <a:rPr lang="en-US" dirty="0"/>
              <a:t>max to </a:t>
            </a:r>
            <a:r>
              <a:rPr lang="en-US" dirty="0" err="1"/>
              <a:t>linjer</a:t>
            </a:r>
            <a:endParaRPr lang="da-DK" dirty="0"/>
          </a:p>
        </p:txBody>
      </p:sp>
      <p:sp>
        <p:nvSpPr>
          <p:cNvPr id="18" name="Title 2"/>
          <p:cNvSpPr>
            <a:spLocks noGrp="1"/>
          </p:cNvSpPr>
          <p:nvPr>
            <p:ph type="ctrTitle" hasCustomPrompt="1"/>
          </p:nvPr>
        </p:nvSpPr>
        <p:spPr>
          <a:xfrm>
            <a:off x="475478" y="2068653"/>
            <a:ext cx="11002961" cy="1487587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lang="en-GB" sz="550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da-DK" dirty="0"/>
              <a:t>Titel på præsentation max to linjer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35" y="217512"/>
            <a:ext cx="971592" cy="6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214533" y="1585993"/>
            <a:ext cx="546153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6483C-600D-09A7-308A-792981708EE3}"/>
              </a:ext>
            </a:extLst>
          </p:cNvPr>
          <p:cNvSpPr txBox="1"/>
          <p:nvPr userDrawn="1"/>
        </p:nvSpPr>
        <p:spPr>
          <a:xfrm>
            <a:off x="922336" y="6434656"/>
            <a:ext cx="10588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9146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460062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6AE3ED-479C-450D-A7C4-8407C641F770}" type="datetime2">
              <a:rPr lang="da-DK" smtClean="0"/>
              <a:t>10. marts 2026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6483C-600D-09A7-308A-792981708EE3}"/>
              </a:ext>
            </a:extLst>
          </p:cNvPr>
          <p:cNvSpPr txBox="1"/>
          <p:nvPr userDrawn="1"/>
        </p:nvSpPr>
        <p:spPr>
          <a:xfrm>
            <a:off x="922336" y="6434656"/>
            <a:ext cx="105886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2D5D-CF25-4D46-BA5C-92765F937E6F}" type="datetime2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1E3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468000"/>
            <a:ext cx="5340349" cy="565399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0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5340350" cy="72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013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583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335713" y="1584001"/>
            <a:ext cx="5340350" cy="4537992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5340351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09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176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15938" y="1584000"/>
            <a:ext cx="11160125" cy="4535999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 baseline="0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468000"/>
            <a:ext cx="11160124" cy="720000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Indsæt tekst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60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503238" y="3213223"/>
            <a:ext cx="2417762" cy="1057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For at se gitter- og 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1.</a:t>
            </a:r>
            <a:r>
              <a:rPr lang="da-DK" sz="900" noProof="1">
                <a:latin typeface="+mn-lt"/>
                <a:cs typeface="Arial" charset="0"/>
              </a:rPr>
              <a:t> Klik på </a:t>
            </a:r>
            <a:r>
              <a:rPr lang="da-DK" sz="900" b="1" noProof="1">
                <a:latin typeface="+mn-lt"/>
                <a:cs typeface="Arial" charset="0"/>
              </a:rPr>
              <a:t>Vis</a:t>
            </a:r>
            <a:endParaRPr lang="da-DK" sz="900" noProof="1"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  <a:cs typeface="Arial" charset="0"/>
              </a:rPr>
              <a:t>2. </a:t>
            </a:r>
            <a:r>
              <a:rPr lang="da-DK" sz="900" noProof="1">
                <a:latin typeface="+mn-lt"/>
                <a:cs typeface="Arial" charset="0"/>
              </a:rPr>
              <a:t>Vælg </a:t>
            </a:r>
            <a:r>
              <a:rPr lang="da-DK" sz="900" b="1" noProof="1">
                <a:latin typeface="+mn-lt"/>
                <a:cs typeface="Arial" charset="0"/>
              </a:rPr>
              <a:t>Gitterlinjer</a:t>
            </a:r>
            <a:r>
              <a:rPr lang="da-DK" sz="900" noProof="1">
                <a:latin typeface="+mn-lt"/>
                <a:cs typeface="Arial" charset="0"/>
              </a:rPr>
              <a:t> og/eller </a:t>
            </a:r>
            <a:r>
              <a:rPr lang="da-DK" sz="900" b="1" noProof="1">
                <a:latin typeface="+mn-lt"/>
                <a:cs typeface="Arial" charset="0"/>
              </a:rPr>
              <a:t>Hjælpelinjer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latin typeface="+mn-lt"/>
              </a:rPr>
              <a:t>Tip</a:t>
            </a:r>
            <a:r>
              <a:rPr lang="da-DK" sz="900" noProof="1">
                <a:latin typeface="+mn-lt"/>
              </a:rPr>
              <a:t>: Alt + F9 for hurtig visning af hjælpelinjer</a:t>
            </a:r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503238" y="1592386"/>
            <a:ext cx="2417762" cy="1431925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200" b="1" noProof="1">
                <a:latin typeface="+mn-lt"/>
              </a:rPr>
              <a:t>For at justere side nummerering, dato og sidefod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a-DK" altLang="da-DK" sz="900" b="1" noProof="1">
                <a:latin typeface="+mn-lt"/>
              </a:rPr>
              <a:t>1.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Indsæt</a:t>
            </a:r>
            <a:r>
              <a:rPr lang="da-DK" altLang="da-DK" sz="900" noProof="1">
                <a:latin typeface="+mn-lt"/>
              </a:rPr>
              <a:t> i topmenuen 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Vælg </a:t>
            </a:r>
            <a:r>
              <a:rPr lang="da-DK" altLang="da-DK" sz="900" b="1" noProof="1">
                <a:latin typeface="+mn-lt"/>
              </a:rPr>
              <a:t>Sidehoved og Sidefod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900" noProof="1">
                <a:latin typeface="+mn-lt"/>
              </a:rPr>
              <a:t>Vælg </a:t>
            </a:r>
            <a:r>
              <a:rPr lang="da-DK" sz="900" b="1" noProof="1">
                <a:latin typeface="+mn-lt"/>
              </a:rPr>
              <a:t>Anvend på alle </a:t>
            </a:r>
            <a:r>
              <a:rPr lang="da-DK" sz="900" noProof="1">
                <a:latin typeface="+mn-lt"/>
              </a:rPr>
              <a:t>eller </a:t>
            </a:r>
            <a:r>
              <a:rPr lang="da-DK" sz="900" b="1" noProof="1">
                <a:latin typeface="+mn-lt"/>
              </a:rPr>
              <a:t>Anvend</a:t>
            </a:r>
            <a:r>
              <a:rPr lang="da-DK" sz="900" noProof="1">
                <a:latin typeface="+mn-lt"/>
              </a:rPr>
              <a:t> hvis det kun skal være på et enkelt slide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da-DK" sz="900" noProof="1">
              <a:latin typeface="+mn-lt"/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3438525" y="1590675"/>
            <a:ext cx="1738313" cy="5397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200" b="1" noProof="1">
                <a:latin typeface="+mn-lt"/>
              </a:rPr>
              <a:t>Indsæt billede</a:t>
            </a: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latin typeface="+mn-lt"/>
                <a:cs typeface="Arial" charset="0"/>
              </a:rPr>
              <a:t>På layouts med billedholder klik på ikon og vælg </a:t>
            </a:r>
            <a:r>
              <a:rPr lang="da-DK" sz="900" b="1" noProof="1">
                <a:latin typeface="+mn-lt"/>
                <a:cs typeface="Arial" charset="0"/>
              </a:rPr>
              <a:t>Indsæt</a:t>
            </a:r>
            <a:endParaRPr lang="da-DK" sz="900" b="1" noProof="1">
              <a:latin typeface="+mn-lt"/>
            </a:endParaRPr>
          </a:p>
        </p:txBody>
      </p:sp>
      <p:pic>
        <p:nvPicPr>
          <p:cNvPr id="7" name="Billed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1808163"/>
            <a:ext cx="2444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3289300" y="2401888"/>
            <a:ext cx="2032000" cy="2308225"/>
          </a:xfrm>
          <a:prstGeom prst="rect">
            <a:avLst/>
          </a:prstGeom>
          <a:noFill/>
          <a:ln>
            <a:noFill/>
          </a:ln>
        </p:spPr>
        <p:txBody>
          <a:bodyPr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200" b="1" noProof="1">
                <a:latin typeface="+mn-lt"/>
                <a:cs typeface="+mn-cs"/>
              </a:rPr>
              <a:t>Beskær billede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1. </a:t>
            </a:r>
            <a:r>
              <a:rPr lang="da-DK" sz="900" noProof="1">
                <a:latin typeface="+mn-lt"/>
                <a:cs typeface="+mn-cs"/>
              </a:rPr>
              <a:t>Klik </a:t>
            </a:r>
            <a:r>
              <a:rPr lang="da-DK" sz="900" b="1" noProof="1">
                <a:latin typeface="+mn-lt"/>
                <a:cs typeface="+mn-cs"/>
              </a:rPr>
              <a:t>Beskær</a:t>
            </a:r>
            <a:r>
              <a:rPr lang="da-DK" sz="900" noProof="1">
                <a:latin typeface="+mn-lt"/>
                <a:cs typeface="+mn-cs"/>
              </a:rPr>
              <a:t> for at ændre billedets fokus/størrelse</a:t>
            </a:r>
            <a:endParaRPr lang="da-DK" altLang="da-DK" sz="900" noProof="1"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latin typeface="+mn-lt"/>
              </a:rPr>
              <a:t>2. </a:t>
            </a:r>
            <a:r>
              <a:rPr lang="da-DK" altLang="da-DK" sz="900" noProof="1">
                <a:latin typeface="+mn-lt"/>
              </a:rPr>
              <a:t>Ønsker du at skalere billedet, så hold </a:t>
            </a:r>
            <a:r>
              <a:rPr lang="da-DK" altLang="da-DK" sz="900" b="1" noProof="1">
                <a:latin typeface="+mn-lt"/>
              </a:rPr>
              <a:t>SHIFT</a:t>
            </a:r>
            <a:r>
              <a:rPr lang="da-DK" altLang="da-DK" sz="900" noProof="1">
                <a:latin typeface="+mn-lt"/>
              </a:rPr>
              <a:t>-knappen nede, mens der trækkes i billedets hjørner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3. </a:t>
            </a:r>
            <a:r>
              <a:rPr lang="da-DK" sz="900" noProof="1">
                <a:latin typeface="+mn-lt"/>
                <a:cs typeface="+mn-cs"/>
              </a:rPr>
              <a:t>Højreklik på billedet </a:t>
            </a:r>
            <a:br>
              <a:rPr lang="da-DK" sz="900" noProof="1">
                <a:latin typeface="+mn-lt"/>
                <a:cs typeface="+mn-cs"/>
              </a:rPr>
            </a:br>
            <a:r>
              <a:rPr lang="da-DK" sz="900" noProof="1">
                <a:latin typeface="+mn-lt"/>
                <a:cs typeface="+mn-cs"/>
              </a:rPr>
              <a:t>og vælg </a:t>
            </a:r>
            <a:r>
              <a:rPr lang="da-DK" sz="900" b="1" noProof="1">
                <a:latin typeface="+mn-lt"/>
                <a:cs typeface="+mn-cs"/>
              </a:rPr>
              <a:t>Placer bagerst</a:t>
            </a:r>
            <a:endParaRPr lang="da-DK" sz="900" noProof="1"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latin typeface="+mn-lt"/>
                <a:cs typeface="+mn-cs"/>
              </a:rPr>
              <a:t>Tips</a:t>
            </a:r>
            <a:r>
              <a:rPr lang="da-DK" sz="900" noProof="1">
                <a:latin typeface="+mn-lt"/>
                <a:cs typeface="+mn-cs"/>
              </a:rPr>
              <a:t>: Hvis du sletter billedet, og indsætter et nyt, kan billedet lægge sig foran tekst og grafik, hvis dette sker, skal du vælge billedet, højreklik og vælg </a:t>
            </a:r>
            <a:r>
              <a:rPr lang="da-DK" sz="900" b="1" noProof="1">
                <a:latin typeface="+mn-lt"/>
                <a:cs typeface="+mn-cs"/>
              </a:rPr>
              <a:t>Placer bagest</a:t>
            </a:r>
            <a:endParaRPr lang="da-DK" altLang="da-DK" sz="900" noProof="1">
              <a:latin typeface="+mn-lt"/>
            </a:endParaRPr>
          </a:p>
        </p:txBody>
      </p:sp>
      <p:pic>
        <p:nvPicPr>
          <p:cNvPr id="9" name="Billede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663" y="3317875"/>
            <a:ext cx="3381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3732213"/>
            <a:ext cx="2619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14800" y="468000"/>
            <a:ext cx="8137525" cy="696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a-DK" dirty="0">
                <a:solidFill>
                  <a:srgbClr val="FF0000"/>
                </a:solidFill>
              </a:rPr>
              <a:t>Brugerguide - slet før anvendelse</a:t>
            </a:r>
          </a:p>
        </p:txBody>
      </p:sp>
      <p:pic>
        <p:nvPicPr>
          <p:cNvPr id="14" name="Billede 1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7663" y="3286125"/>
            <a:ext cx="5492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6391275" y="1582738"/>
            <a:ext cx="1927225" cy="2586037"/>
          </a:xfrm>
          <a:prstGeom prst="rect">
            <a:avLst/>
          </a:prstGeom>
          <a:noFill/>
          <a:ln>
            <a:noFill/>
          </a:ln>
        </p:spPr>
        <p:txBody>
          <a:bodyPr lIns="0" tIns="0" rIns="144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1" noProof="1">
                <a:latin typeface="+mn-lt"/>
              </a:rPr>
              <a:t>Brug teksttypografier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TAB</a:t>
            </a:r>
            <a:r>
              <a:rPr lang="en-GB" altLang="da-DK" sz="900" noProof="1">
                <a:latin typeface="+mn-lt"/>
              </a:rPr>
              <a:t> for at gå frem i tekst-niveauer. Klik ENTER, derefter TAB for at skifte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fra et niveau til et næste.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da-DK" sz="900" noProof="1">
                <a:latin typeface="+mn-lt"/>
              </a:rPr>
              <a:t>Niveau 1 = Tekst 16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2 = Tekst 14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Niveau 3-9 = Tekst 12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GB" altLang="da-DK" sz="900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altLang="da-DK" sz="900" noProof="1">
                <a:latin typeface="+mn-lt"/>
              </a:rPr>
              <a:t>For at gå tilbage i tekst-niveauer, </a:t>
            </a:r>
            <a:br>
              <a:rPr lang="en-GB" altLang="da-DK" sz="900" noProof="1">
                <a:latin typeface="+mn-lt"/>
              </a:rPr>
            </a:br>
            <a:r>
              <a:rPr lang="en-GB" altLang="da-DK" sz="900" noProof="1">
                <a:latin typeface="+mn-lt"/>
              </a:rPr>
              <a:t>brug </a:t>
            </a:r>
            <a:r>
              <a:rPr lang="en-GB" altLang="da-DK" sz="900" b="1" noProof="1">
                <a:latin typeface="+mn-lt"/>
              </a:rPr>
              <a:t>SHIFT-TAB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900" b="1" noProof="1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900" noProof="1">
                <a:latin typeface="+mn-lt"/>
              </a:rPr>
              <a:t>Alternativt kan </a:t>
            </a:r>
            <a:br>
              <a:rPr lang="en-GB" sz="900" noProof="1">
                <a:latin typeface="+mn-lt"/>
              </a:rPr>
            </a:br>
            <a:r>
              <a:rPr lang="en-GB" sz="900" b="1" noProof="1">
                <a:latin typeface="+mn-lt"/>
              </a:rPr>
              <a:t>Forøg</a:t>
            </a:r>
            <a:r>
              <a:rPr lang="en-GB" sz="900" noProof="1">
                <a:latin typeface="+mn-lt"/>
              </a:rPr>
              <a:t> og </a:t>
            </a:r>
            <a:r>
              <a:rPr lang="en-GB" sz="900" b="1" noProof="1">
                <a:latin typeface="+mn-lt"/>
              </a:rPr>
              <a:t>Formindsk </a:t>
            </a:r>
            <a:br>
              <a:rPr lang="en-GB" sz="900" b="1" noProof="1">
                <a:latin typeface="+mn-lt"/>
              </a:rPr>
            </a:br>
            <a:r>
              <a:rPr lang="en-GB" sz="900" noProof="1">
                <a:latin typeface="+mn-lt"/>
              </a:rPr>
              <a:t>listeniveau bruges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defRPr/>
            </a:pPr>
            <a:endParaRPr lang="en-GB" sz="700" noProof="1">
              <a:latin typeface="+mn-lt"/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60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66936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84000"/>
            <a:ext cx="11004062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504000"/>
            <a:ext cx="11004062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max to </a:t>
            </a:r>
            <a:r>
              <a:rPr lang="en-US" dirty="0" err="1"/>
              <a:t>linjer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15939" y="6324615"/>
            <a:ext cx="690770" cy="23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a-DK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7B5E1AC-B4B8-4A09-BF1D-E5EC57C6C611}" type="slidenum">
              <a:rPr lang="en-US" sz="900" smtClean="0">
                <a:solidFill>
                  <a:schemeClr val="accent1"/>
                </a:solidFill>
              </a:rPr>
              <a:t>‹#›</a:t>
            </a:fld>
            <a:endParaRPr lang="en-GB" sz="900" dirty="0">
              <a:solidFill>
                <a:schemeClr val="accent1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33" y="6237289"/>
            <a:ext cx="1505130" cy="287336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2"/>
          </p:nvPr>
        </p:nvSpPr>
        <p:spPr>
          <a:xfrm>
            <a:off x="922336" y="6337176"/>
            <a:ext cx="11002962" cy="2378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ts val="2200"/>
              </a:lnSpc>
              <a:defRPr lang="da-DK" sz="900" b="0" kern="1200" cap="none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C9255-F96B-4DBB-8B1E-C5A23C68B786}" type="datetime2">
              <a:rPr lang="da-DK" smtClean="0"/>
              <a:t>10. marts 2026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25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0" r:id="rId3"/>
    <p:sldLayoutId id="2147483675" r:id="rId4"/>
    <p:sldLayoutId id="2147483670" r:id="rId5"/>
    <p:sldLayoutId id="2147483671" r:id="rId6"/>
    <p:sldLayoutId id="2147483674" r:id="rId7"/>
    <p:sldLayoutId id="2147483672" r:id="rId8"/>
    <p:sldLayoutId id="2147483673" r:id="rId9"/>
    <p:sldLayoutId id="2147483663" r:id="rId10"/>
    <p:sldLayoutId id="2147483664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306000" rtl="0" eaLnBrk="1" latinLnBrk="0" hangingPunct="1">
        <a:lnSpc>
          <a:spcPct val="104000"/>
        </a:lnSpc>
        <a:spcBef>
          <a:spcPts val="0"/>
        </a:spcBef>
        <a:buFont typeface="Arial" panose="020B0604020202020204" pitchFamily="34" charset="0"/>
        <a:buChar char="•"/>
        <a:defRPr sz="1600" b="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Wingdings 2" panose="05020102010507070707" pitchFamily="18" charset="2"/>
        </a:defRPr>
      </a:lvl1pPr>
      <a:lvl2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3060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lang="en-US" sz="1200" kern="1200" baseline="0" dirty="0" smtClean="0">
          <a:solidFill>
            <a:schemeClr val="accent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56400" indent="-176400" algn="l" defTabSz="685800" rtl="0" eaLnBrk="1" latinLnBrk="0" hangingPunct="1">
        <a:lnSpc>
          <a:spcPct val="104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5" pos="3689" userDrawn="1">
          <p15:clr>
            <a:srgbClr val="F26B43"/>
          </p15:clr>
        </p15:guide>
        <p15:guide id="6" orient="horz" pos="997" userDrawn="1">
          <p15:clr>
            <a:srgbClr val="F26B43"/>
          </p15:clr>
        </p15:guide>
        <p15:guide id="7" orient="horz" pos="3855" userDrawn="1">
          <p15:clr>
            <a:srgbClr val="F26B43"/>
          </p15:clr>
        </p15:guide>
        <p15:guide id="8" pos="3991" userDrawn="1">
          <p15:clr>
            <a:srgbClr val="F26B43"/>
          </p15:clr>
        </p15:guide>
        <p15:guide id="9" orient="horz" pos="999" userDrawn="1">
          <p15:clr>
            <a:srgbClr val="F26B43"/>
          </p15:clr>
        </p15:guide>
        <p15:guide id="10" orient="horz" pos="3856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 descr="Logo: CFB – Center for Beredskabskommunikation">
            <a:extLst>
              <a:ext uri="{FF2B5EF4-FFF2-40B4-BE49-F238E27FC236}">
                <a16:creationId xmlns:a16="http://schemas.microsoft.com/office/drawing/2014/main" id="{0333E92A-35E2-9316-C8C2-1672C7E3C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4" y="512763"/>
            <a:ext cx="1505130" cy="287337"/>
          </a:xfrm>
          <a:prstGeom prst="rect">
            <a:avLst/>
          </a:prstGeom>
        </p:spPr>
      </p:pic>
      <p:pic>
        <p:nvPicPr>
          <p:cNvPr id="4" name="Billede 6" descr="Logo: Beredskabsstyrelsen">
            <a:extLst>
              <a:ext uri="{FF2B5EF4-FFF2-40B4-BE49-F238E27FC236}">
                <a16:creationId xmlns:a16="http://schemas.microsoft.com/office/drawing/2014/main" id="{5ED79A0E-978D-06DF-F9CE-7355289A7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24" y="215660"/>
            <a:ext cx="992214" cy="70176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00543" y="2068653"/>
            <a:ext cx="10411639" cy="1487587"/>
          </a:xfrm>
        </p:spPr>
        <p:txBody>
          <a:bodyPr/>
          <a:lstStyle/>
          <a:p>
            <a:r>
              <a:rPr lang="en-US" dirty="0"/>
              <a:t>SINE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kystnært</a:t>
            </a:r>
            <a:r>
              <a:rPr lang="en-US" dirty="0"/>
              <a:t> </a:t>
            </a:r>
            <a:r>
              <a:rPr lang="en-US" dirty="0" err="1"/>
              <a:t>område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8C1B30C3-F79D-D22B-7E11-14401C66AF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5938" y="6423601"/>
            <a:ext cx="1573213" cy="201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D6E90-65D4-484F-B20D-D4841E7747A2}" type="datetime2">
              <a:rPr kumimoji="0" lang="da-DK" sz="10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 marts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6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0">
            <a:extLst>
              <a:ext uri="{FF2B5EF4-FFF2-40B4-BE49-F238E27FC236}">
                <a16:creationId xmlns:a16="http://schemas.microsoft.com/office/drawing/2014/main" id="{6E437FCC-4B84-88B6-3792-C3220D33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89" y="274544"/>
            <a:ext cx="11160124" cy="475429"/>
          </a:xfrm>
        </p:spPr>
        <p:txBody>
          <a:bodyPr vert="horz"/>
          <a:lstStyle/>
          <a:p>
            <a:r>
              <a:rPr lang="da-DK" dirty="0" err="1"/>
              <a:t>JRCC’s</a:t>
            </a:r>
            <a:r>
              <a:rPr lang="da-DK" dirty="0"/>
              <a:t> opgaver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62521BD-A2C6-EFDE-0CDE-06018B3DE0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8489" y="820147"/>
            <a:ext cx="7069876" cy="5000082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JRCC</a:t>
            </a:r>
          </a:p>
          <a:p>
            <a:pPr marL="0" indent="0">
              <a:buNone/>
            </a:pPr>
            <a:r>
              <a:rPr lang="da-DK" dirty="0"/>
              <a:t>Joint </a:t>
            </a:r>
            <a:r>
              <a:rPr lang="da-DK" dirty="0" err="1"/>
              <a:t>Rescue</a:t>
            </a:r>
            <a:r>
              <a:rPr lang="da-DK" dirty="0"/>
              <a:t> </a:t>
            </a:r>
            <a:r>
              <a:rPr lang="da-DK" dirty="0" err="1"/>
              <a:t>Coordination</a:t>
            </a:r>
            <a:r>
              <a:rPr lang="da-DK" dirty="0"/>
              <a:t> Centre (JRCC). </a:t>
            </a:r>
          </a:p>
          <a:p>
            <a:pPr marL="0" indent="0">
              <a:buNone/>
            </a:pPr>
            <a:r>
              <a:rPr lang="da-DK" dirty="0"/>
              <a:t>Hører under Forsvaret og leder eftersøgnings- og redningsopgaver med nødstedte borgere på havet (kystnært område).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da-DK" b="1" dirty="0"/>
              <a:t>Hovedopgave</a:t>
            </a:r>
          </a:p>
          <a:p>
            <a:pPr marL="0" indent="0">
              <a:buNone/>
            </a:pPr>
            <a:r>
              <a:rPr lang="da-DK" dirty="0" err="1"/>
              <a:t>JRCC’s</a:t>
            </a:r>
            <a:r>
              <a:rPr lang="da-DK" dirty="0"/>
              <a:t> hovedopgave er at koordinere operationer vedr. nødsituationer i luftrummet eller på havet samt at yde assistance til nødstedte eller forsvundne personer på havet eller i luftrummet.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da-DK" b="1" dirty="0"/>
              <a:t>SAR-operationer</a:t>
            </a:r>
          </a:p>
          <a:p>
            <a:pPr marL="0" indent="0">
              <a:buNone/>
            </a:pPr>
            <a:r>
              <a:rPr lang="da-DK" dirty="0"/>
              <a:t>SAR-operationer gennemføres af en lang række enheder bl.a. Søværnet, Marinehjemmeværnet, Politiet og lokale beredskaber. </a:t>
            </a:r>
          </a:p>
          <a:p>
            <a:pPr marL="0" indent="0">
              <a:buNone/>
            </a:pPr>
            <a:r>
              <a:rPr lang="da-DK" dirty="0"/>
              <a:t>Alle indsættelser af ressourcer ved SAR operationer koordineres af JRCC.</a:t>
            </a:r>
            <a:endParaRPr lang="da-DK" b="1" dirty="0"/>
          </a:p>
          <a:p>
            <a:pPr marL="0" indent="0">
              <a:spcBef>
                <a:spcPts val="2000"/>
              </a:spcBef>
              <a:buSzPct val="100000"/>
              <a:buNone/>
              <a:defRPr cap="none"/>
            </a:pPr>
            <a:r>
              <a:rPr lang="da-DK" b="1" dirty="0"/>
              <a:t>MAS</a:t>
            </a:r>
          </a:p>
          <a:p>
            <a:pPr marL="0" indent="0">
              <a:buSzPct val="100000"/>
              <a:buNone/>
              <a:defRPr cap="none"/>
            </a:pPr>
            <a:r>
              <a:rPr lang="da-DK" dirty="0"/>
              <a:t>Maritime Assistance Service = Assistance til handelsskibe ved eks. Havari, Grundstødning, olie/kemikalie udslip, forurening til søs.</a:t>
            </a:r>
            <a:endParaRPr lang="en-US" dirty="0"/>
          </a:p>
        </p:txBody>
      </p:sp>
      <p:pic>
        <p:nvPicPr>
          <p:cNvPr id="9" name="Billede 10">
            <a:extLst>
              <a:ext uri="{FF2B5EF4-FFF2-40B4-BE49-F238E27FC236}">
                <a16:creationId xmlns:a16="http://schemas.microsoft.com/office/drawing/2014/main" id="{101122A4-77AF-258E-B122-11B03B7DF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87" y="117963"/>
            <a:ext cx="4075124" cy="61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4">
            <a:extLst>
              <a:ext uri="{FF2B5EF4-FFF2-40B4-BE49-F238E27FC236}">
                <a16:creationId xmlns:a16="http://schemas.microsoft.com/office/drawing/2014/main" id="{43CB5388-DFBA-3A4C-BA65-F8E324D1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68000"/>
            <a:ext cx="11160124" cy="395009"/>
          </a:xfrm>
        </p:spPr>
        <p:txBody>
          <a:bodyPr vert="horz"/>
          <a:lstStyle/>
          <a:p>
            <a:r>
              <a:rPr lang="da-DK" dirty="0"/>
              <a:t>VHF / SINE / OSC </a:t>
            </a:r>
          </a:p>
        </p:txBody>
      </p:sp>
      <p:pic>
        <p:nvPicPr>
          <p:cNvPr id="6" name="Billede 8">
            <a:extLst>
              <a:ext uri="{FF2B5EF4-FFF2-40B4-BE49-F238E27FC236}">
                <a16:creationId xmlns:a16="http://schemas.microsoft.com/office/drawing/2014/main" id="{17BF4D2D-BD4E-3F05-373A-D62BC3CFE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863009"/>
            <a:ext cx="3554435" cy="5474167"/>
          </a:xfrm>
          <a:prstGeom prst="rect">
            <a:avLst/>
          </a:prstGeom>
        </p:spPr>
      </p:pic>
      <p:sp>
        <p:nvSpPr>
          <p:cNvPr id="4" name="Pladsholder til indhold 16">
            <a:extLst>
              <a:ext uri="{FF2B5EF4-FFF2-40B4-BE49-F238E27FC236}">
                <a16:creationId xmlns:a16="http://schemas.microsoft.com/office/drawing/2014/main" id="{CF60515C-18B3-E58F-DC7B-B12850534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8235" y="1026090"/>
            <a:ext cx="7159024" cy="3935655"/>
          </a:xfrm>
        </p:spPr>
        <p:txBody>
          <a:bodyPr/>
          <a:lstStyle/>
          <a:p>
            <a:pPr marL="0" lvl="0" indent="0" defTabSz="914400">
              <a:lnSpc>
                <a:spcPct val="100000"/>
              </a:lnSpc>
              <a:buNone/>
              <a:defRPr/>
            </a:pPr>
            <a:r>
              <a:rPr lang="da-DK" b="1" dirty="0">
                <a:solidFill>
                  <a:prstClr val="black"/>
                </a:solidFill>
              </a:rPr>
              <a:t>Maritim VHF</a:t>
            </a:r>
          </a:p>
          <a:p>
            <a:pPr marL="0" lvl="0" indent="0" defTabSz="914400">
              <a:lnSpc>
                <a:spcPct val="100000"/>
              </a:lnSpc>
              <a:buNone/>
              <a:defRPr/>
            </a:pPr>
            <a:r>
              <a:rPr lang="da-DK" dirty="0">
                <a:solidFill>
                  <a:prstClr val="black"/>
                </a:solidFill>
              </a:rPr>
              <a:t>Maritim VHF er det primære kommunikationsredskab ved </a:t>
            </a:r>
            <a:r>
              <a:rPr lang="da-DK" dirty="0" err="1">
                <a:solidFill>
                  <a:prstClr val="black"/>
                </a:solidFill>
              </a:rPr>
              <a:t>søredningsindsatser</a:t>
            </a:r>
            <a:r>
              <a:rPr lang="da-DK" dirty="0">
                <a:solidFill>
                  <a:prstClr val="black"/>
                </a:solidFill>
              </a:rPr>
              <a:t>, da civile skibe og beredskaber ofte deltager. </a:t>
            </a:r>
          </a:p>
          <a:p>
            <a:pPr marL="0" lvl="0" indent="0" defTabSz="914400">
              <a:lnSpc>
                <a:spcPct val="100000"/>
              </a:lnSpc>
              <a:buNone/>
              <a:defRPr/>
            </a:pPr>
            <a:r>
              <a:rPr lang="da-DK" dirty="0">
                <a:solidFill>
                  <a:prstClr val="black"/>
                </a:solidFill>
              </a:rPr>
              <a:t>Kommunikationen mellem JRCC og enheder til søs samt enhederne til søs imellem foregår på maritim VHF.</a:t>
            </a:r>
            <a:br>
              <a:rPr lang="da-DK" dirty="0">
                <a:solidFill>
                  <a:prstClr val="black"/>
                </a:solidFill>
              </a:rPr>
            </a:br>
            <a:br>
              <a:rPr lang="da-DK" dirty="0">
                <a:solidFill>
                  <a:prstClr val="black"/>
                </a:solidFill>
              </a:rPr>
            </a:br>
            <a:r>
              <a:rPr lang="da-DK" b="1" dirty="0">
                <a:solidFill>
                  <a:prstClr val="black"/>
                </a:solidFill>
              </a:rPr>
              <a:t>SINE </a:t>
            </a:r>
            <a:br>
              <a:rPr lang="da-DK" dirty="0">
                <a:solidFill>
                  <a:prstClr val="black"/>
                </a:solidFill>
              </a:rPr>
            </a:br>
            <a:r>
              <a:rPr lang="da-DK" dirty="0" err="1">
                <a:solidFill>
                  <a:prstClr val="black"/>
                </a:solidFill>
              </a:rPr>
              <a:t>SINE</a:t>
            </a:r>
            <a:r>
              <a:rPr lang="da-DK" dirty="0">
                <a:solidFill>
                  <a:prstClr val="black"/>
                </a:solidFill>
              </a:rPr>
              <a:t> anvendes af beredskabsaktørerne som et sekundært kommunikationsredskab i de tilfælde, hvor der ikke er kommunikation med civile enheder.</a:t>
            </a:r>
          </a:p>
          <a:p>
            <a:pPr marL="0" lvl="0" indent="0" defTabSz="914400">
              <a:lnSpc>
                <a:spcPct val="100000"/>
              </a:lnSpc>
              <a:buNone/>
              <a:defRPr/>
            </a:pPr>
            <a:endParaRPr lang="da-DK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00000"/>
              </a:lnSpc>
              <a:buNone/>
              <a:defRPr/>
            </a:pPr>
            <a:r>
              <a:rPr lang="da-DK" b="1" dirty="0">
                <a:solidFill>
                  <a:prstClr val="black"/>
                </a:solidFill>
              </a:rPr>
              <a:t>OSC (SAR)</a:t>
            </a:r>
          </a:p>
          <a:p>
            <a:pPr marL="0" lvl="0" indent="0" defTabSz="914400">
              <a:lnSpc>
                <a:spcPct val="100000"/>
              </a:lnSpc>
              <a:buNone/>
              <a:defRPr/>
            </a:pPr>
            <a:r>
              <a:rPr lang="da-DK" dirty="0">
                <a:solidFill>
                  <a:prstClr val="black"/>
                </a:solidFill>
              </a:rPr>
              <a:t>Ved eftersøgnings- og redningsopgaver til søs, kan JRCC udpege en On Scene </a:t>
            </a:r>
            <a:r>
              <a:rPr lang="da-DK" dirty="0" err="1">
                <a:solidFill>
                  <a:prstClr val="black"/>
                </a:solidFill>
              </a:rPr>
              <a:t>Coordinator</a:t>
            </a:r>
            <a:r>
              <a:rPr lang="da-DK" dirty="0">
                <a:solidFill>
                  <a:prstClr val="black"/>
                </a:solidFill>
              </a:rPr>
              <a:t> (OSC) til at styre enhederne til søs.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45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2AFF6B6B-42FD-2199-A631-CAA3D9F8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sz="2800" dirty="0"/>
              <a:t>Dækning – </a:t>
            </a:r>
            <a:br>
              <a:rPr lang="da-DK" sz="2800" dirty="0"/>
            </a:br>
            <a:r>
              <a:rPr lang="da-DK" sz="2800" dirty="0"/>
              <a:t>til søs og i luften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0DCD47-EE28-6F21-3C01-8391AD7EA3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584001"/>
            <a:ext cx="3741269" cy="1845000"/>
          </a:xfrm>
        </p:spPr>
        <p:txBody>
          <a:bodyPr/>
          <a:lstStyle/>
          <a:p>
            <a:pPr marL="0" indent="0">
              <a:spcBef>
                <a:spcPts val="2000"/>
              </a:spcBef>
              <a:buNone/>
            </a:pPr>
            <a:r>
              <a:rPr lang="da-DK" dirty="0"/>
              <a:t>GBN (på land og til søs)</a:t>
            </a:r>
            <a:br>
              <a:rPr lang="da-DK" dirty="0"/>
            </a:br>
            <a:r>
              <a:rPr lang="da-DK" dirty="0"/>
              <a:t> – op til 58 km (fra basestation)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da-DK" dirty="0"/>
              <a:t>AGA (fly/helikopter)</a:t>
            </a:r>
            <a:br>
              <a:rPr lang="da-DK" dirty="0"/>
            </a:br>
            <a:r>
              <a:rPr lang="da-DK" dirty="0"/>
              <a:t> – op til 83 km (fra basestation)</a:t>
            </a:r>
            <a:endParaRPr lang="en-US" dirty="0"/>
          </a:p>
        </p:txBody>
      </p:sp>
      <p:pic>
        <p:nvPicPr>
          <p:cNvPr id="10" name="Billede 9" descr="Kort som viser Dækning – til søs og i luften">
            <a:extLst>
              <a:ext uri="{FF2B5EF4-FFF2-40B4-BE49-F238E27FC236}">
                <a16:creationId xmlns:a16="http://schemas.microsoft.com/office/drawing/2014/main" id="{7840A3E0-4EE1-73E8-DEF2-591A962D5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54" y="283002"/>
            <a:ext cx="7711515" cy="57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50F7DEF7-F0B8-06FE-7373-164D9A4C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Kommunikation på SINE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8D84CEA-8E48-3D94-26F2-D04DFA3BB9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838831"/>
            <a:ext cx="9872246" cy="3181824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prstClr val="black"/>
                </a:solidFill>
              </a:rPr>
              <a:t>Fremkørsel</a:t>
            </a:r>
          </a:p>
          <a:p>
            <a:r>
              <a:rPr lang="da-DK" dirty="0">
                <a:solidFill>
                  <a:prstClr val="black"/>
                </a:solidFill>
              </a:rPr>
              <a:t>Fremkørsel/sejlads/flyvning sker på politikredsens default SKS. </a:t>
            </a:r>
            <a:br>
              <a:rPr lang="da-DK" dirty="0">
                <a:solidFill>
                  <a:prstClr val="black"/>
                </a:solidFill>
              </a:rPr>
            </a:br>
            <a:r>
              <a:rPr lang="da-DK" dirty="0">
                <a:solidFill>
                  <a:prstClr val="black"/>
                </a:solidFill>
              </a:rPr>
              <a:t>Default SKS vælges ud fra den af politiets vagtcentraler, som modtager 112-hændelsen.</a:t>
            </a:r>
            <a:endParaRPr lang="da-DK" b="1" dirty="0">
              <a:solidFill>
                <a:prstClr val="black"/>
              </a:solidFill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da-DK" b="1" dirty="0">
                <a:solidFill>
                  <a:prstClr val="black"/>
                </a:solidFill>
              </a:rPr>
              <a:t>Skift til tildelt SKS </a:t>
            </a:r>
          </a:p>
          <a:p>
            <a:r>
              <a:rPr lang="da-DK" dirty="0">
                <a:solidFill>
                  <a:prstClr val="black"/>
                </a:solidFill>
              </a:rPr>
              <a:t>Det er JRCC, der beslutter, hvornår der skiftes til tildelt SKS.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da-DK" b="1" dirty="0">
                <a:solidFill>
                  <a:prstClr val="black"/>
                </a:solidFill>
              </a:rPr>
              <a:t>Frigivelse af SKS</a:t>
            </a:r>
          </a:p>
          <a:p>
            <a:r>
              <a:rPr lang="da-DK" dirty="0">
                <a:solidFill>
                  <a:prstClr val="black"/>
                </a:solidFill>
              </a:rPr>
              <a:t>Når en SAR-operation er slut, skal SKS frigives. </a:t>
            </a:r>
          </a:p>
          <a:p>
            <a:pPr marL="177800" indent="0">
              <a:buNone/>
            </a:pPr>
            <a:r>
              <a:rPr lang="da-DK" dirty="0">
                <a:solidFill>
                  <a:prstClr val="black"/>
                </a:solidFill>
              </a:rPr>
              <a:t>Sidste leder frigiver SKS hos vagtcentralen i den pågældende politikreds. </a:t>
            </a:r>
          </a:p>
          <a:p>
            <a:pPr marL="177800" indent="0">
              <a:buNone/>
            </a:pPr>
            <a:r>
              <a:rPr lang="da-DK" dirty="0">
                <a:solidFill>
                  <a:prstClr val="black"/>
                </a:solidFill>
              </a:rPr>
              <a:t>Dette kan også ske via politikredsens default 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3">
            <a:extLst>
              <a:ext uri="{FF2B5EF4-FFF2-40B4-BE49-F238E27FC236}">
                <a16:creationId xmlns:a16="http://schemas.microsoft.com/office/drawing/2014/main" id="{06E83317-003D-3604-FA2A-F356CE0F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Brug af talegrupper i SKS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8A8E62A-174A-3DE0-6211-2D63FEBEDB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5938" y="1584000"/>
            <a:ext cx="11149320" cy="3437705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buNone/>
              <a:defRPr/>
            </a:pPr>
            <a:r>
              <a:rPr lang="da-DK" b="1" dirty="0">
                <a:solidFill>
                  <a:prstClr val="black"/>
                </a:solidFill>
              </a:rPr>
              <a:t>ISL-talegruppe</a:t>
            </a:r>
            <a:endParaRPr lang="da-DK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100000"/>
              </a:lnSpc>
              <a:defRPr/>
            </a:pPr>
            <a:r>
              <a:rPr lang="da-DK" dirty="0">
                <a:solidFill>
                  <a:prstClr val="black"/>
                </a:solidFill>
              </a:rPr>
              <a:t>Den udpegede OSC anvender tildelt SKS - talegruppe ISL - til kommunikation mellem enheder på land, JRCC og redningshelikopter.</a:t>
            </a:r>
          </a:p>
          <a:p>
            <a:pPr marL="0" indent="0" defTabSz="914400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da-DK" b="1" dirty="0">
                <a:solidFill>
                  <a:prstClr val="black"/>
                </a:solidFill>
              </a:rPr>
              <a:t>SK-leder-talegruppe</a:t>
            </a:r>
            <a:endParaRPr lang="da-DK" dirty="0">
              <a:solidFill>
                <a:prstClr val="black"/>
              </a:solidFill>
            </a:endParaRPr>
          </a:p>
          <a:p>
            <a:pPr marL="285750" indent="-285750" defTabSz="914400">
              <a:lnSpc>
                <a:spcPct val="100000"/>
              </a:lnSpc>
              <a:defRPr/>
            </a:pPr>
            <a:r>
              <a:rPr lang="da-DK" dirty="0">
                <a:solidFill>
                  <a:prstClr val="black"/>
                </a:solidFill>
              </a:rPr>
              <a:t>Inden redningsberedskabets båd går i vandet, skal det sikres, at denne har skiftet til tildelt SKS - talegruppe SK-leder - og har kommunikation med OSC eller JRCC, såfremt OSC endnu ikke er udpeget.</a:t>
            </a:r>
          </a:p>
          <a:p>
            <a:pPr marL="285750" indent="-285750" defTabSz="914400">
              <a:lnSpc>
                <a:spcPct val="100000"/>
              </a:lnSpc>
              <a:spcBef>
                <a:spcPts val="2000"/>
              </a:spcBef>
              <a:defRPr/>
            </a:pPr>
            <a:r>
              <a:rPr lang="da-DK" dirty="0">
                <a:solidFill>
                  <a:prstClr val="black"/>
                </a:solidFill>
              </a:rPr>
              <a:t>SKS - talegruppe SK-leder - anvendes mellem OSC og alle professionelle beredskabsenheder til søs.</a:t>
            </a:r>
          </a:p>
          <a:p>
            <a:pPr marL="0" indent="0" defTabSz="91440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da-DK" b="1" dirty="0">
                <a:solidFill>
                  <a:prstClr val="black"/>
                </a:solidFill>
              </a:rPr>
              <a:t>Hjælp fra politiets vagtcentral</a:t>
            </a:r>
          </a:p>
          <a:p>
            <a:pPr marL="285750" indent="-285750" defTabSz="914400">
              <a:lnSpc>
                <a:spcPct val="100000"/>
              </a:lnSpc>
              <a:defRPr/>
            </a:pPr>
            <a:r>
              <a:rPr lang="da-DK" dirty="0">
                <a:solidFill>
                  <a:prstClr val="black"/>
                </a:solidFill>
              </a:rPr>
              <a:t>Politiets vagtcentral skal fortsat lytte med på default SKS og evt. hjælpe tilgående styrker med oplysning om, hvilken talegruppe de skal benytte i det tildelte 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 hidden="1">
            <a:extLst>
              <a:ext uri="{FF2B5EF4-FFF2-40B4-BE49-F238E27FC236}">
                <a16:creationId xmlns:a16="http://schemas.microsoft.com/office/drawing/2014/main" id="{2D1AEE21-15E5-55EB-41E3-ECFEE6F94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Billede 3" descr="Diagram SAR.&#10;JRCC, går videre til&#10;Tildelt SK-5 XXX SK. LEDER , går videre til&#10;Beredskaber på vand:&#10;- Enheder fra redningsmandskab&#10;- Enheder fra politi&#10;- Enheder fra forsvaret&#10;- Enheder fra Kystredningstjensten&#10;- Enheder fra Beredskabssyrelsen&#10;Og&#10;JRCC, går videre til&#10;Default SKS XXX/Tildelt SK5 XXX ISL, går videre til&#10;- POLITI VC&#10;- ISL POLITI&#10;- ISL SUND&#10;- ISL Brand&#10;- SAR-helikopter.">
            <a:extLst>
              <a:ext uri="{FF2B5EF4-FFF2-40B4-BE49-F238E27FC236}">
                <a16:creationId xmlns:a16="http://schemas.microsoft.com/office/drawing/2014/main" id="{EC5A5B09-95C8-301A-3A32-2DEF4E5D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6" t="31014" r="40877" b="19864"/>
          <a:stretch/>
        </p:blipFill>
        <p:spPr>
          <a:xfrm>
            <a:off x="120315" y="109175"/>
            <a:ext cx="11951370" cy="6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 hidden="1">
            <a:extLst>
              <a:ext uri="{FF2B5EF4-FFF2-40B4-BE49-F238E27FC236}">
                <a16:creationId xmlns:a16="http://schemas.microsoft.com/office/drawing/2014/main" id="{87C42783-CDDD-3BF3-568F-F2E09C891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Billede 3" descr="Diagram SAR - OSC (On scene Coordinator) indsat.&#10;JRCC, går videre til&#10;Tildelt SK5 XXX ISL, går videre til&#10;Beredskaber på vand:&#10;- OSC&#10;- Tildelt SK-5 XXX SK. LEDER&#10;- Enheder fra redningsmandskab&#10;- Enheder fra politi&#10;- Enheder fra forsvaret&#10;- Enheder fra Kystredningstjensten&#10;- Enheder fra Beredskabssyrelsen&#10;Og&#10;Tildelt SK5 XXX ISL, går videre til&#10;- POLITI VC&#10;- ISL POLITI&#10;- ISL SUND&#10;- ISL Brand&#10;- SAR-helikopter.">
            <a:extLst>
              <a:ext uri="{FF2B5EF4-FFF2-40B4-BE49-F238E27FC236}">
                <a16:creationId xmlns:a16="http://schemas.microsoft.com/office/drawing/2014/main" id="{17C3741F-8096-C988-AAF2-CB6A22223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0" t="30235" r="41053" b="19551"/>
          <a:stretch/>
        </p:blipFill>
        <p:spPr>
          <a:xfrm>
            <a:off x="90769" y="137156"/>
            <a:ext cx="11834529" cy="672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27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4b554a99-d9b4-4048-b584-de0a450a8ca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Politi">
      <a:dk1>
        <a:srgbClr val="000000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BRS_CF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kabelon PPT" id="{B15E92C6-FB5F-40D6-93E9-8810EEC208F9}" vid="{7D11487F-520A-45BE-B143-7AA189E7C150}"/>
    </a:ext>
  </a:extLst>
</a:theme>
</file>

<file path=ppt/theme/theme2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oliti 2015">
      <a:dk1>
        <a:srgbClr val="001E3C"/>
      </a:dk1>
      <a:lt1>
        <a:srgbClr val="FFFFFF"/>
      </a:lt1>
      <a:dk2>
        <a:srgbClr val="001E3C"/>
      </a:dk2>
      <a:lt2>
        <a:srgbClr val="E7F3FD"/>
      </a:lt2>
      <a:accent1>
        <a:srgbClr val="001E3C"/>
      </a:accent1>
      <a:accent2>
        <a:srgbClr val="B1E3FF"/>
      </a:accent2>
      <a:accent3>
        <a:srgbClr val="D4E600"/>
      </a:accent3>
      <a:accent4>
        <a:srgbClr val="D3C7AD"/>
      </a:accent4>
      <a:accent5>
        <a:srgbClr val="000000"/>
      </a:accent5>
      <a:accent6>
        <a:srgbClr val="E7F3FD"/>
      </a:accent6>
      <a:hlink>
        <a:srgbClr val="B1E3FF"/>
      </a:hlink>
      <a:folHlink>
        <a:srgbClr val="D4E600"/>
      </a:folHlink>
    </a:clrScheme>
    <a:fontScheme name="Poli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BB9BBC28A004898F5D99B0C997917" ma:contentTypeVersion="16" ma:contentTypeDescription="Create a new document." ma:contentTypeScope="" ma:versionID="89b1884c4f690ab48ee89b70eadef1ac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9b4da2994c297867582948853f56774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16dde6-71bf-4cfb-9871-007fe6400b8b" xsi:nil="true"/>
    <lcf76f155ced4ddcb4097134ff3c332f xmlns="7aade10d-a3e9-471e-92b7-f7367a5536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79E579-1264-4B45-93F4-DF6C7620E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5CB75-9B6E-4624-BF6D-5266C687F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940888-F264-4FB1-ADE3-E091525F4FC3}">
  <ds:schemaRefs>
    <ds:schemaRef ds:uri="1616dde6-71bf-4cfb-9871-007fe6400b8b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ade10d-a3e9-471e-92b7-f7367a5536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BRS_CFB_PPT Skabelon_16-9_DA</Template>
  <TotalTime>78</TotalTime>
  <Words>452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Verdana</vt:lpstr>
      <vt:lpstr>Office-tema</vt:lpstr>
      <vt:lpstr>think-cell Slide</vt:lpstr>
      <vt:lpstr>SINE i kystnært område</vt:lpstr>
      <vt:lpstr>JRCC’s opgaver</vt:lpstr>
      <vt:lpstr>VHF / SINE / OSC </vt:lpstr>
      <vt:lpstr>Dækning –  til søs og i luften</vt:lpstr>
      <vt:lpstr>Kommunikation på SINE</vt:lpstr>
      <vt:lpstr>Brug af talegrupper i SKS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 i kystnært område</dc:title>
  <dc:creator>Krog-Meyer, Flemming (FKR007)</dc:creator>
  <cp:revision>23</cp:revision>
  <dcterms:created xsi:type="dcterms:W3CDTF">2025-12-12T10:27:04Z</dcterms:created>
  <dcterms:modified xsi:type="dcterms:W3CDTF">2026-03-10T10:42:53Z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0x010100337BB9BBC28A004898F5D99B0C997917</vt:lpwstr>
  </property>
  <property fmtid="{D5CDD505-2E9C-101B-9397-08002B2CF9AE}" pid="3" name="Dokumenttype">
    <vt:lpwstr>20;#Blanket|aa561898-09ad-4bd8-b836-e9f30e861c33</vt:lpwstr>
  </property>
  <property fmtid="{D5CDD505-2E9C-101B-9397-08002B2CF9AE}" pid="4" name="PolitiSøgeord">
    <vt:lpwstr>49;#design|afeaf068-e141-4d9e-8694-2bf837bff27e;#1144;#powerpoint|46b1aabe-d694-4bab-8652-422dace1866f;#1039;#præsentation|46089da0-0b69-472b-a1a5-07c936daea85</vt:lpwstr>
  </property>
  <property fmtid="{D5CDD505-2E9C-101B-9397-08002B2CF9AE}" pid="5" name="RpchPolitikreds">
    <vt:lpwstr>19;#Rigspolitiet|4d255f1e-8d17-4deb-8f3b-fde0ed8a3164</vt:lpwstr>
  </property>
  <property fmtid="{D5CDD505-2E9C-101B-9397-08002B2CF9AE}" pid="6" name="PolitiEmneord">
    <vt:lpwstr>5;#Kommunikation|3a35817f-d49a-41a1-8d4f-b9d981a83b1d</vt:lpwstr>
  </property>
  <property fmtid="{D5CDD505-2E9C-101B-9397-08002B2CF9AE}" pid="7" name="MediaServiceImageTags">
    <vt:lpwstr/>
  </property>
</Properties>
</file>