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63" r:id="rId7"/>
    <p:sldId id="262" r:id="rId8"/>
    <p:sldId id="261" r:id="rId9"/>
    <p:sldId id="260" r:id="rId10"/>
    <p:sldId id="268" r:id="rId11"/>
    <p:sldId id="271" r:id="rId12"/>
    <p:sldId id="272" r:id="rId13"/>
    <p:sldId id="273" r:id="rId14"/>
  </p:sldIdLst>
  <p:sldSz cx="12192000" cy="6858000"/>
  <p:notesSz cx="6858000" cy="9144000"/>
  <p:custDataLst>
    <p:tags r:id="rId1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Lene (LTH038)" initials="TL(" lastIdx="3" clrIdx="0">
    <p:extLst>
      <p:ext uri="{19B8F6BF-5375-455C-9EA6-DF929625EA0E}">
        <p15:presenceInfo xmlns:p15="http://schemas.microsoft.com/office/powerpoint/2012/main" userId="S-1-5-21-87712913-679880029-1868970003-324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5"/>
    <a:srgbClr val="F4F9BF"/>
    <a:srgbClr val="F4F1EB"/>
    <a:srgbClr val="E8F7FF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 snapToObjects="1">
      <p:cViewPr varScale="1">
        <p:scale>
          <a:sx n="64" d="100"/>
          <a:sy n="64" d="100"/>
        </p:scale>
        <p:origin x="318" y="108"/>
      </p:cViewPr>
      <p:guideLst>
        <p:guide pos="506"/>
        <p:guide pos="7174"/>
        <p:guide orient="horz" pos="2160"/>
      </p:guideLst>
    </p:cSldViewPr>
  </p:slideViewPr>
  <p:outlineViewPr>
    <p:cViewPr>
      <p:scale>
        <a:sx n="33" d="100"/>
        <a:sy n="33" d="100"/>
      </p:scale>
      <p:origin x="0" y="-41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EBFA-2F76-40E0-9D2A-0D3C879B4958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F6A3-431D-43D9-8660-8EFB1168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331E-A800-4306-AF5C-BFC9068FBA1E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E237-93BB-4448-BA22-9861A6F3C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62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4"/>
            <a:ext cx="10953600" cy="2821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4DCD78-F3AA-4ED8-9F36-911B0878938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CCD400-A084-42DF-7EF0-1C9869BB74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8" y="5653088"/>
            <a:ext cx="2546350" cy="393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0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56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32863" r="29895" b="41287"/>
          <a:stretch/>
        </p:blipFill>
        <p:spPr>
          <a:xfrm>
            <a:off x="9954441" y="322120"/>
            <a:ext cx="1523998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2391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9" name="LogoOne_bmkArt" descr="Logo for Beredskabsstyrelsen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8"/>
          <a:stretch/>
        </p:blipFill>
        <p:spPr>
          <a:xfrm>
            <a:off x="9963342" y="307024"/>
            <a:ext cx="1515097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813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5"/>
            <a:ext cx="11002962" cy="2821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612D5D-CF25-4D46-BA5C-92765F937E6F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7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18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35" y="217512"/>
            <a:ext cx="971592" cy="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514470" y="1585993"/>
            <a:ext cx="546153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423817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8D16F-188D-4FFC-B5BB-F57298219086}"/>
              </a:ext>
            </a:extLst>
          </p:cNvPr>
          <p:cNvSpPr txBox="1"/>
          <p:nvPr userDrawn="1"/>
        </p:nvSpPr>
        <p:spPr>
          <a:xfrm>
            <a:off x="922336" y="6337176"/>
            <a:ext cx="920750" cy="235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514469" y="1585993"/>
            <a:ext cx="11160123" cy="720001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endParaRPr lang="da-DK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8D16F-188D-4FFC-B5BB-F57298219086}"/>
              </a:ext>
            </a:extLst>
          </p:cNvPr>
          <p:cNvSpPr txBox="1"/>
          <p:nvPr userDrawn="1"/>
        </p:nvSpPr>
        <p:spPr>
          <a:xfrm>
            <a:off x="922336" y="6337176"/>
            <a:ext cx="920750" cy="235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468000"/>
            <a:ext cx="5340349" cy="565399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5340350" cy="72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13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583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1584001"/>
            <a:ext cx="5340350" cy="453799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1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09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17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11160125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503238" y="3213223"/>
            <a:ext cx="2417762" cy="1057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For at se 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1.</a:t>
            </a:r>
            <a:r>
              <a:rPr lang="da-DK" sz="900" noProof="1">
                <a:latin typeface="+mn-lt"/>
                <a:cs typeface="Arial" charset="0"/>
              </a:rPr>
              <a:t> Klik på </a:t>
            </a:r>
            <a:r>
              <a:rPr lang="da-DK" sz="900" b="1" noProof="1">
                <a:latin typeface="+mn-lt"/>
                <a:cs typeface="Arial" charset="0"/>
              </a:rPr>
              <a:t>Vis</a:t>
            </a:r>
            <a:endParaRPr lang="da-DK" sz="900" noProof="1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2. </a:t>
            </a:r>
            <a:r>
              <a:rPr lang="da-DK" sz="900" noProof="1">
                <a:latin typeface="+mn-lt"/>
                <a:cs typeface="Arial" charset="0"/>
              </a:rPr>
              <a:t>Vælg </a:t>
            </a:r>
            <a:r>
              <a:rPr lang="da-DK" sz="900" b="1" noProof="1">
                <a:latin typeface="+mn-lt"/>
                <a:cs typeface="Arial" charset="0"/>
              </a:rPr>
              <a:t>Gitterlinjer</a:t>
            </a:r>
            <a:r>
              <a:rPr lang="da-DK" sz="900" noProof="1">
                <a:latin typeface="+mn-lt"/>
                <a:cs typeface="Arial" charset="0"/>
              </a:rPr>
              <a:t> og/eller </a:t>
            </a:r>
            <a:r>
              <a:rPr lang="da-DK" sz="900" b="1" noProof="1">
                <a:latin typeface="+mn-lt"/>
                <a:cs typeface="Arial" charset="0"/>
              </a:rPr>
              <a:t>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</a:rPr>
              <a:t>Tip</a:t>
            </a:r>
            <a:r>
              <a:rPr lang="da-DK" sz="900" noProof="1">
                <a:latin typeface="+mn-lt"/>
              </a:rPr>
              <a:t>: Alt + F9 for hurtig visning af hjælpelinjer</a:t>
            </a:r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503238" y="1592386"/>
            <a:ext cx="2417762" cy="14319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b="1" noProof="1">
                <a:latin typeface="+mn-lt"/>
              </a:rPr>
              <a:t>For at justere side nummerering, dato og sidefod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</a:rPr>
              <a:t>1.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Indsæt</a:t>
            </a:r>
            <a:r>
              <a:rPr lang="da-DK" altLang="da-DK" sz="900" noProof="1">
                <a:latin typeface="+mn-lt"/>
              </a:rPr>
              <a:t> i topmenuen 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Sidehoved og Sidefod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900" noProof="1">
                <a:latin typeface="+mn-lt"/>
              </a:rPr>
              <a:t>Vælg </a:t>
            </a:r>
            <a:r>
              <a:rPr lang="da-DK" sz="900" b="1" noProof="1">
                <a:latin typeface="+mn-lt"/>
              </a:rPr>
              <a:t>Anvend på alle </a:t>
            </a:r>
            <a:r>
              <a:rPr lang="da-DK" sz="900" noProof="1">
                <a:latin typeface="+mn-lt"/>
              </a:rPr>
              <a:t>eller </a:t>
            </a:r>
            <a:r>
              <a:rPr lang="da-DK" sz="900" b="1" noProof="1">
                <a:latin typeface="+mn-lt"/>
              </a:rPr>
              <a:t>Anvend</a:t>
            </a:r>
            <a:r>
              <a:rPr lang="da-DK" sz="900" noProof="1">
                <a:latin typeface="+mn-lt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noProof="1">
              <a:latin typeface="+mn-lt"/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3438525" y="1590675"/>
            <a:ext cx="1738313" cy="53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Indsæt billede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På layouts med billedholder klik på ikon og vælg </a:t>
            </a:r>
            <a:r>
              <a:rPr lang="da-DK" sz="900" b="1" noProof="1">
                <a:latin typeface="+mn-lt"/>
                <a:cs typeface="Arial" charset="0"/>
              </a:rPr>
              <a:t>Indsæt</a:t>
            </a:r>
            <a:endParaRPr lang="da-DK" sz="900" b="1" noProof="1">
              <a:latin typeface="+mn-lt"/>
            </a:endParaRPr>
          </a:p>
        </p:txBody>
      </p:sp>
      <p:pic>
        <p:nvPicPr>
          <p:cNvPr id="7" name="Billed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1808163"/>
            <a:ext cx="244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289300" y="2401888"/>
            <a:ext cx="2032000" cy="2308225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200" b="1" noProof="1">
                <a:latin typeface="+mn-lt"/>
                <a:cs typeface="+mn-cs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1. </a:t>
            </a:r>
            <a:r>
              <a:rPr lang="da-DK" sz="900" noProof="1">
                <a:latin typeface="+mn-lt"/>
                <a:cs typeface="+mn-cs"/>
              </a:rPr>
              <a:t>Klik </a:t>
            </a:r>
            <a:r>
              <a:rPr lang="da-DK" sz="900" b="1" noProof="1">
                <a:latin typeface="+mn-lt"/>
                <a:cs typeface="+mn-cs"/>
              </a:rPr>
              <a:t>Beskær</a:t>
            </a:r>
            <a:r>
              <a:rPr lang="da-DK" sz="900" noProof="1">
                <a:latin typeface="+mn-lt"/>
                <a:cs typeface="+mn-cs"/>
              </a:rPr>
              <a:t> for at ændre billedets fokus/størrelse</a:t>
            </a:r>
            <a:endParaRPr lang="da-DK" altLang="da-DK" sz="900" noProof="1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Ønsker du at skalere billedet, så hold </a:t>
            </a:r>
            <a:r>
              <a:rPr lang="da-DK" altLang="da-DK" sz="900" b="1" noProof="1">
                <a:latin typeface="+mn-lt"/>
              </a:rPr>
              <a:t>SHIFT</a:t>
            </a:r>
            <a:r>
              <a:rPr lang="da-DK" altLang="da-DK" sz="900" noProof="1">
                <a:latin typeface="+mn-lt"/>
              </a:rPr>
              <a:t>-knappen nede, mens der trækkes i billedets hjørner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3. </a:t>
            </a:r>
            <a:r>
              <a:rPr lang="da-DK" sz="900" noProof="1">
                <a:latin typeface="+mn-lt"/>
                <a:cs typeface="+mn-cs"/>
              </a:rPr>
              <a:t>Højreklik på billedet </a:t>
            </a:r>
            <a:br>
              <a:rPr lang="da-DK" sz="900" noProof="1">
                <a:latin typeface="+mn-lt"/>
                <a:cs typeface="+mn-cs"/>
              </a:rPr>
            </a:br>
            <a:r>
              <a:rPr lang="da-DK" sz="900" noProof="1">
                <a:latin typeface="+mn-lt"/>
                <a:cs typeface="+mn-cs"/>
              </a:rPr>
              <a:t>og vælg </a:t>
            </a:r>
            <a:r>
              <a:rPr lang="da-DK" sz="900" b="1" noProof="1">
                <a:latin typeface="+mn-lt"/>
                <a:cs typeface="+mn-cs"/>
              </a:rPr>
              <a:t>Placer bagerst</a:t>
            </a:r>
            <a:endParaRPr lang="da-DK" sz="900" noProof="1"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Tips</a:t>
            </a:r>
            <a:r>
              <a:rPr lang="da-DK" sz="900" noProof="1">
                <a:latin typeface="+mn-lt"/>
                <a:cs typeface="+mn-cs"/>
              </a:rPr>
              <a:t>: Hvis du sletter billedet, og indsætter et nyt, kan billedet lægge sig foran tekst og grafik, hvis dette sker, skal du vælge billedet, højreklik og vælg </a:t>
            </a:r>
            <a:r>
              <a:rPr lang="da-DK" sz="900" b="1" noProof="1">
                <a:latin typeface="+mn-lt"/>
                <a:cs typeface="+mn-cs"/>
              </a:rPr>
              <a:t>Placer bagest</a:t>
            </a:r>
            <a:endParaRPr lang="da-DK" altLang="da-DK" sz="900" noProof="1">
              <a:latin typeface="+mn-lt"/>
            </a:endParaRPr>
          </a:p>
        </p:txBody>
      </p:sp>
      <p:pic>
        <p:nvPicPr>
          <p:cNvPr id="9" name="Billed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3317875"/>
            <a:ext cx="338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3732213"/>
            <a:ext cx="2619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14800" y="468000"/>
            <a:ext cx="8137525" cy="696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dirty="0">
                <a:solidFill>
                  <a:srgbClr val="FF0000"/>
                </a:solidFill>
              </a:rPr>
              <a:t>Brugerguide - slet før anvendelse</a:t>
            </a:r>
          </a:p>
        </p:txBody>
      </p:sp>
      <p:pic>
        <p:nvPicPr>
          <p:cNvPr id="14" name="Billed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3" y="3286125"/>
            <a:ext cx="549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6391275" y="1582738"/>
            <a:ext cx="1927225" cy="2586037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1" noProof="1">
                <a:latin typeface="+mn-lt"/>
              </a:rPr>
              <a:t>Brug teksttypografier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TAB</a:t>
            </a:r>
            <a:r>
              <a:rPr lang="en-GB" altLang="da-DK" sz="900" noProof="1">
                <a:latin typeface="+mn-lt"/>
              </a:rPr>
              <a:t> for at gå frem i tekst-niveauer. Klik ENTER, derefter TAB for at skifte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fra et niveau til et næste.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Niveau 1 = Tekst 16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2 = Tekst 14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3-9 = Tekst 12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altLang="da-DK" sz="900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altLang="da-DK" sz="900" noProof="1">
                <a:latin typeface="+mn-lt"/>
              </a:rPr>
              <a:t>For at gå tilbage i tekst-niveauer,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noProof="1">
                <a:latin typeface="+mn-lt"/>
              </a:rPr>
              <a:t>Alternativt kan </a:t>
            </a:r>
            <a:br>
              <a:rPr lang="en-GB" sz="900" noProof="1">
                <a:latin typeface="+mn-lt"/>
              </a:rPr>
            </a:br>
            <a:r>
              <a:rPr lang="en-GB" sz="900" b="1" noProof="1">
                <a:latin typeface="+mn-lt"/>
              </a:rPr>
              <a:t>Forøg</a:t>
            </a:r>
            <a:r>
              <a:rPr lang="en-GB" sz="900" noProof="1">
                <a:latin typeface="+mn-lt"/>
              </a:rPr>
              <a:t> og </a:t>
            </a:r>
            <a:r>
              <a:rPr lang="en-GB" sz="900" b="1" noProof="1">
                <a:latin typeface="+mn-lt"/>
              </a:rPr>
              <a:t>Formindsk </a:t>
            </a:r>
            <a:br>
              <a:rPr lang="en-GB" sz="900" b="1" noProof="1">
                <a:latin typeface="+mn-lt"/>
              </a:rPr>
            </a:br>
            <a:r>
              <a:rPr lang="en-GB" sz="900" noProof="1">
                <a:latin typeface="+mn-lt"/>
              </a:rPr>
              <a:t>listeniveau bruges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700" noProof="1">
              <a:latin typeface="+mn-lt"/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60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66936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06" imgH="306" progId="TCLayout.ActiveDocument.1">
                  <p:embed/>
                </p:oleObj>
              </mc:Choice>
              <mc:Fallback>
                <p:oleObj name="think-cell Slide" r:id="rId1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84000"/>
            <a:ext cx="11004062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504000"/>
            <a:ext cx="11004062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max to </a:t>
            </a:r>
            <a:r>
              <a:rPr lang="en-US" dirty="0" err="1"/>
              <a:t>linjer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15939" y="6324615"/>
            <a:ext cx="69077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7B5E1AC-B4B8-4A09-BF1D-E5EC57C6C611}" type="slidenum">
              <a:rPr lang="en-US" sz="900" smtClean="0">
                <a:solidFill>
                  <a:schemeClr val="accent1"/>
                </a:solidFill>
              </a:rPr>
              <a:t>‹#›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33" y="6237289"/>
            <a:ext cx="1505130" cy="287336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5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75" r:id="rId4"/>
    <p:sldLayoutId id="2147483670" r:id="rId5"/>
    <p:sldLayoutId id="2147483671" r:id="rId6"/>
    <p:sldLayoutId id="2147483674" r:id="rId7"/>
    <p:sldLayoutId id="2147483672" r:id="rId8"/>
    <p:sldLayoutId id="2147483673" r:id="rId9"/>
    <p:sldLayoutId id="2147483663" r:id="rId10"/>
    <p:sldLayoutId id="2147483664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060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600" b="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Wingdings 2" panose="05020102010507070707" pitchFamily="18" charset="2"/>
        </a:defRPr>
      </a:lvl1pPr>
      <a:lvl2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lang="en-US" sz="12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5" pos="3689" userDrawn="1">
          <p15:clr>
            <a:srgbClr val="F26B43"/>
          </p15:clr>
        </p15:guide>
        <p15:guide id="6" orient="horz" pos="997" userDrawn="1">
          <p15:clr>
            <a:srgbClr val="F26B43"/>
          </p15:clr>
        </p15:guide>
        <p15:guide id="7" orient="horz" pos="3855" userDrawn="1">
          <p15:clr>
            <a:srgbClr val="F26B43"/>
          </p15:clr>
        </p15:guide>
        <p15:guide id="8" pos="3991" userDrawn="1">
          <p15:clr>
            <a:srgbClr val="F26B43"/>
          </p15:clr>
        </p15:guide>
        <p15:guide id="9" orient="horz" pos="999" userDrawn="1">
          <p15:clr>
            <a:srgbClr val="F26B43"/>
          </p15:clr>
        </p15:guide>
        <p15:guide id="10" orient="horz" pos="3856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kkerhedsnet.d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3" descr="Logo: CFB – Center for Beredskabskommunikation">
            <a:extLst>
              <a:ext uri="{FF2B5EF4-FFF2-40B4-BE49-F238E27FC236}">
                <a16:creationId xmlns:a16="http://schemas.microsoft.com/office/drawing/2014/main" id="{E1B71B34-B890-BCCC-7DFA-8615010D2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8" name="Billede 6" descr="Logo: Beredskabsstyrelsen">
            <a:extLst>
              <a:ext uri="{FF2B5EF4-FFF2-40B4-BE49-F238E27FC236}">
                <a16:creationId xmlns:a16="http://schemas.microsoft.com/office/drawing/2014/main" id="{54443EBE-44EF-85FF-F32E-C3682C959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14028" y="2068653"/>
            <a:ext cx="11002961" cy="1487587"/>
          </a:xfrm>
        </p:spPr>
        <p:txBody>
          <a:bodyPr/>
          <a:lstStyle/>
          <a:p>
            <a:pPr algn="ctr"/>
            <a:r>
              <a:rPr lang="en-US" sz="4800" dirty="0" err="1"/>
              <a:t>Fælles</a:t>
            </a:r>
            <a:r>
              <a:rPr lang="en-US" sz="4800" dirty="0"/>
              <a:t> </a:t>
            </a:r>
            <a:r>
              <a:rPr lang="en-US" sz="4800" dirty="0" err="1"/>
              <a:t>radiosprog</a:t>
            </a:r>
            <a:r>
              <a:rPr lang="en-US" sz="4800" dirty="0"/>
              <a:t> </a:t>
            </a:r>
            <a:r>
              <a:rPr lang="en-US" sz="4800" dirty="0" err="1"/>
              <a:t>og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god </a:t>
            </a:r>
            <a:r>
              <a:rPr lang="en-US" sz="4800" dirty="0" err="1"/>
              <a:t>radiodisciplin</a:t>
            </a:r>
            <a:endParaRPr lang="da-DK" sz="4800" dirty="0"/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D8FE51F8-2360-1F0B-73EF-C3568286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15" y="4699087"/>
            <a:ext cx="3231602" cy="1472524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Radiodisciplin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Ekspeditionsord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Opkaldsprocedure (syntaks)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ICAO-alfabetet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Udtale af 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Taleteknik</a:t>
            </a:r>
            <a:endParaRPr lang="en-US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20269D8-F6DD-D9DE-2A42-235BEECDDA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8" y="6427361"/>
            <a:ext cx="1657636" cy="28212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6E90-65D4-484F-B20D-D4841E7747A2}" type="datetime2">
              <a:rPr kumimoji="0" lang="da-DK" sz="10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6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CB80B9C9-8E0B-789E-FD17-4C0DB26A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Undervisningsmateriale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2C9CBD3-570B-2D96-786A-7CD7A4BB9DA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4469" y="1585993"/>
            <a:ext cx="11160123" cy="2746164"/>
          </a:xfrm>
        </p:spPr>
        <p:txBody>
          <a:bodyPr/>
          <a:lstStyle/>
          <a:p>
            <a:pPr marL="0" indent="0"/>
            <a:r>
              <a:rPr lang="da-DK" dirty="0"/>
              <a:t>På </a:t>
            </a:r>
            <a:r>
              <a:rPr lang="da-DK" dirty="0" err="1"/>
              <a:t>CFB’s</a:t>
            </a:r>
            <a:r>
              <a:rPr lang="da-DK" dirty="0"/>
              <a:t> hjemmeside er der undervisningsmateriale tilgængelig, som I kan anvende i jeres undervisning med radiosprog.</a:t>
            </a:r>
          </a:p>
          <a:p>
            <a:pPr marL="0" indent="0">
              <a:spcBef>
                <a:spcPts val="2000"/>
              </a:spcBef>
            </a:pPr>
            <a:r>
              <a:rPr lang="da-DK" dirty="0"/>
              <a:t>Der findes bl.a. øvelseskataloger, radioøvelser samt sænke slagskibe. </a:t>
            </a:r>
          </a:p>
          <a:p>
            <a:pPr marL="0" indent="0">
              <a:spcBef>
                <a:spcPts val="2000"/>
              </a:spcBef>
            </a:pPr>
            <a:r>
              <a:rPr lang="da-DK" dirty="0"/>
              <a:t>Derudover findes en undervisningsfilm om fælles radiosprog.</a:t>
            </a:r>
          </a:p>
          <a:p>
            <a:pPr marL="0" indent="0">
              <a:spcBef>
                <a:spcPts val="2000"/>
              </a:spcBef>
            </a:pPr>
            <a:r>
              <a:rPr lang="da-DK" dirty="0">
                <a:solidFill>
                  <a:srgbClr val="FF0000"/>
                </a:solidFill>
                <a:hlinkClick r:id="rId2" tooltip="www.sikkerhedsnet.d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www.sikkerhedsnet.dk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4">
            <a:extLst>
              <a:ext uri="{FF2B5EF4-FFF2-40B4-BE49-F238E27FC236}">
                <a16:creationId xmlns:a16="http://schemas.microsoft.com/office/drawing/2014/main" id="{D3A4DF90-BF61-6DA9-3BF6-5FE29CB3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Radiodisciplin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32DCB70-D3FB-9DAA-4BAF-10C04A3338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4469" y="1585994"/>
            <a:ext cx="9229137" cy="2866086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Tænk i de fire T’er, når du kommunikerer over radio: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da-DK" b="1" u="sng" dirty="0"/>
              <a:t>T</a:t>
            </a:r>
            <a:r>
              <a:rPr lang="da-DK" b="1" dirty="0"/>
              <a:t>ænk: 	</a:t>
            </a:r>
            <a:r>
              <a:rPr lang="da-DK" dirty="0"/>
              <a:t>Gør dig overvejelser om meldingen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da-DK" b="1" u="sng" dirty="0"/>
              <a:t>T</a:t>
            </a:r>
            <a:r>
              <a:rPr lang="da-DK" b="1" dirty="0"/>
              <a:t>ast: 		</a:t>
            </a:r>
            <a:r>
              <a:rPr lang="da-DK" dirty="0"/>
              <a:t>Tast på radioen (anvend PTT)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da-DK" b="1" u="sng" dirty="0"/>
              <a:t>T</a:t>
            </a:r>
            <a:r>
              <a:rPr lang="da-DK" b="1" dirty="0"/>
              <a:t>øv: 		</a:t>
            </a:r>
            <a:r>
              <a:rPr lang="da-DK" dirty="0"/>
              <a:t>Vent et splitsekund med at tale for at være sikker på, at hele meldingen når 					frem, da der kan være forsinkelse på radioen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da-DK" b="1" u="sng" dirty="0"/>
              <a:t>T</a:t>
            </a:r>
            <a:r>
              <a:rPr lang="da-DK" b="1" dirty="0"/>
              <a:t>al: 		</a:t>
            </a:r>
            <a:r>
              <a:rPr lang="da-DK" dirty="0"/>
              <a:t>Afgiv din melding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F93F3547-A787-AB24-D18D-EBCD0A28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Ekspeditionsord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BEA0916D-CDF3-E8D6-D931-430DBD893AB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4469" y="1241550"/>
            <a:ext cx="9418519" cy="828719"/>
          </a:xfrm>
        </p:spPr>
        <p:txBody>
          <a:bodyPr/>
          <a:lstStyle/>
          <a:p>
            <a:pPr marL="0"/>
            <a:r>
              <a:rPr lang="da-DK" dirty="0"/>
              <a:t>Fælles ekspeditionsord letter samtalen over radioen samt sikrer genkendelig og præcis kommunikation.</a:t>
            </a:r>
            <a:endParaRPr lang="en-US" dirty="0"/>
          </a:p>
        </p:txBody>
      </p:sp>
      <p:pic>
        <p:nvPicPr>
          <p:cNvPr id="18" name="Billede 17" descr="Illustration: Ekspeditionsord:&#10;- Klar&#10;- Radiotavshed&#10;- Modtaget&#10;- Melding til alle&#10;- Slut">
            <a:extLst>
              <a:ext uri="{FF2B5EF4-FFF2-40B4-BE49-F238E27FC236}">
                <a16:creationId xmlns:a16="http://schemas.microsoft.com/office/drawing/2014/main" id="{94ACCBE0-1769-D236-D73F-E5BB20796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09" y="1739446"/>
            <a:ext cx="8933498" cy="45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5759434E-145C-DFAE-31F4-07037A15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Opkaldsprocedure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CC0CF232-65E0-FEE1-192F-4D0D2EC6D94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9405" y="1158527"/>
            <a:ext cx="5018938" cy="146038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Et opkald begynder med:</a:t>
            </a:r>
          </a:p>
          <a:p>
            <a:r>
              <a:rPr lang="da-DK" dirty="0"/>
              <a:t>modtageren af meldingen nævnes to gange, </a:t>
            </a:r>
          </a:p>
          <a:p>
            <a:r>
              <a:rPr lang="da-DK" dirty="0"/>
              <a:t>derefter selve meldingen, </a:t>
            </a:r>
          </a:p>
          <a:p>
            <a:r>
              <a:rPr lang="da-DK" dirty="0"/>
              <a:t>så nævnes afsenderen en enkelt gang,</a:t>
            </a:r>
          </a:p>
          <a:p>
            <a:r>
              <a:rPr lang="da-DK" dirty="0"/>
              <a:t>og slutteligt skift/slut.</a:t>
            </a:r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3502E9A-00C4-3E01-1ED6-2D2DB05E3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41577"/>
              </p:ext>
            </p:extLst>
          </p:nvPr>
        </p:nvGraphicFramePr>
        <p:xfrm>
          <a:off x="4404164" y="2250744"/>
          <a:ext cx="7521134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567">
                  <a:extLst>
                    <a:ext uri="{9D8B030D-6E8A-4147-A177-3AD203B41FA5}">
                      <a16:colId xmlns:a16="http://schemas.microsoft.com/office/drawing/2014/main" val="2681211624"/>
                    </a:ext>
                  </a:extLst>
                </a:gridCol>
                <a:gridCol w="3760567">
                  <a:extLst>
                    <a:ext uri="{9D8B030D-6E8A-4147-A177-3AD203B41FA5}">
                      <a16:colId xmlns:a16="http://schemas.microsoft.com/office/drawing/2014/main" val="93296811"/>
                    </a:ext>
                  </a:extLst>
                </a:gridCol>
              </a:tblGrid>
              <a:tr h="330697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Opkaldsprocedure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Eksempel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8675159"/>
                  </a:ext>
                </a:extLst>
              </a:tr>
              <a:tr h="1060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ønsker at tale med ISL Brand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BRAND, ISL BRAND - 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(MELDING/FORESPØRGSEL/POSITION) -</a:t>
                      </a: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ISL POLITI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1911319"/>
                  </a:ext>
                </a:extLst>
              </a:tr>
              <a:tr h="778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svarer, at han/hun har hørt opkaldet og er klar til at modtage melding/meddele position osv.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-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KLAR</a:t>
                      </a: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ISL BRAND -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1337081"/>
                  </a:ext>
                </a:extLst>
              </a:tr>
              <a:tr h="815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afgiver nu sin melding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– </a:t>
                      </a:r>
                      <a:r>
                        <a:rPr lang="da-DK" sz="14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meldingen afgives – </a:t>
                      </a: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-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334002"/>
                  </a:ext>
                </a:extLst>
              </a:tr>
              <a:tr h="572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kvitterer for meldingen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–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MODTAGET</a:t>
                      </a: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ISL BRAND -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SKIFT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0991064"/>
                  </a:ext>
                </a:extLst>
              </a:tr>
              <a:tr h="330697">
                <a:tc>
                  <a:txBody>
                    <a:bodyPr/>
                    <a:lstStyle/>
                    <a:p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Politi afslutter opkaldet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 BRAND -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MODTAGET</a:t>
                      </a:r>
                      <a:r>
                        <a:rPr lang="da-DK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da-DK" sz="1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SLUT 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655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55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73B24650-631B-D626-BB81-24B78839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68000"/>
            <a:ext cx="5340350" cy="720000"/>
          </a:xfrm>
        </p:spPr>
        <p:txBody>
          <a:bodyPr vert="horz"/>
          <a:lstStyle/>
          <a:p>
            <a:r>
              <a:rPr lang="da-DK" dirty="0"/>
              <a:t>Postkort-modellen</a:t>
            </a:r>
          </a:p>
        </p:txBody>
      </p:sp>
      <p:pic>
        <p:nvPicPr>
          <p:cNvPr id="21" name="Billede 20" descr="Illustration: Postkort-modellen:&#10;- 2 x modtager&#10;- Meddelelse&#10;- Afsender">
            <a:extLst>
              <a:ext uri="{FF2B5EF4-FFF2-40B4-BE49-F238E27FC236}">
                <a16:creationId xmlns:a16="http://schemas.microsoft.com/office/drawing/2014/main" id="{6039E184-9F69-DBD4-4D9B-9D636D094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99" y="198389"/>
            <a:ext cx="10310653" cy="59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A8579A4F-3D31-D7C5-B700-A1667E39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Opkaldsprocedure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5CCB4212-FA24-FFC7-2F75-0C359047A0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4469" y="1185943"/>
            <a:ext cx="11410829" cy="720001"/>
          </a:xfrm>
        </p:spPr>
        <p:txBody>
          <a:bodyPr/>
          <a:lstStyle/>
          <a:p>
            <a:pPr marL="0" indent="0"/>
            <a:r>
              <a:rPr lang="da-DK" dirty="0"/>
              <a:t>Et opkald begynder med, at modtageren af meldingen nævnes to gange, derefter selve meldingen, så nævnes afsenderen en enkelt gang, og slutteligt skift/slut.</a:t>
            </a:r>
            <a:endParaRPr lang="en-US" dirty="0"/>
          </a:p>
        </p:txBody>
      </p:sp>
      <p:pic>
        <p:nvPicPr>
          <p:cNvPr id="15" name="Billede 14" descr="Illustration: Opkaldsprocedure.&#10;ISL BRAND, ISL BRAND – melding - ISL POLITI skift&#10;ISL POLITI – klar – ISL BRAND – skift&#10;ISL BRAND –  vi er fremme ved indsatsområdet om 8 min. – ISL POLITI – skift&#10;ISL POLITI – modtaget – ISL BRAND – skift&#10;ISL BRAND - modtaget – slut">
            <a:extLst>
              <a:ext uri="{FF2B5EF4-FFF2-40B4-BE49-F238E27FC236}">
                <a16:creationId xmlns:a16="http://schemas.microsoft.com/office/drawing/2014/main" id="{25FAFFE5-D06F-687F-B993-DADC5A3FA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67" y="2164801"/>
            <a:ext cx="7445505" cy="43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903F37CA-F9DF-05D1-4766-2A1F4D9D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ICAO-alfabetet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F4202EA-6D3B-6882-1478-862E258AE3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4509" y="1541023"/>
            <a:ext cx="11532529" cy="1029104"/>
          </a:xfrm>
        </p:spPr>
        <p:txBody>
          <a:bodyPr/>
          <a:lstStyle/>
          <a:p>
            <a:pPr marL="0" indent="0">
              <a:spcBef>
                <a:spcPts val="2000"/>
              </a:spcBef>
            </a:pPr>
            <a:r>
              <a:rPr lang="da-DK" dirty="0"/>
              <a:t>Brugen af NATO’s fonetiske alfabet (ICAO) udelukker misforståelser om, hvilket bogstav der siges i meldingen.</a:t>
            </a:r>
          </a:p>
          <a:p>
            <a:pPr marL="0" indent="0">
              <a:spcBef>
                <a:spcPts val="2000"/>
              </a:spcBef>
            </a:pPr>
            <a:r>
              <a:rPr lang="da-DK" dirty="0"/>
              <a:t>Nummerpladen AI58237 siges således: ALFA INDIA 5-8-2-3-7</a:t>
            </a:r>
            <a:r>
              <a:rPr lang="da-DK" sz="1050" dirty="0"/>
              <a:t>.</a:t>
            </a:r>
            <a:endParaRPr lang="da-DK" sz="1100" dirty="0"/>
          </a:p>
        </p:txBody>
      </p:sp>
      <p:pic>
        <p:nvPicPr>
          <p:cNvPr id="6" name="Billede 5" descr="Illustration af ICAO-alfabetet.&#10;Kontakt Center for Beredskabskommunikation for en gennemgang">
            <a:extLst>
              <a:ext uri="{FF2B5EF4-FFF2-40B4-BE49-F238E27FC236}">
                <a16:creationId xmlns:a16="http://schemas.microsoft.com/office/drawing/2014/main" id="{456FCA5D-34C1-B84F-2994-8685E7F7F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73" y="2928711"/>
            <a:ext cx="9337556" cy="29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4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3EE56AC4-A3FF-8F3C-719E-5B6840E5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Udtale af tal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5E84AEC-862D-3568-0396-8983714611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4469" y="1590525"/>
            <a:ext cx="6773023" cy="14270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Udtal tal meget tydeligt, da de ellers kan være svære at fange over radioen.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Ved længere talkombinationer bør tallene udtales enkeltvist.</a:t>
            </a:r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8D7F9B6-0503-C12F-CEC3-C337C60D3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31594"/>
              </p:ext>
            </p:extLst>
          </p:nvPr>
        </p:nvGraphicFramePr>
        <p:xfrm>
          <a:off x="7287492" y="449529"/>
          <a:ext cx="4553526" cy="6156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127">
                  <a:extLst>
                    <a:ext uri="{9D8B030D-6E8A-4147-A177-3AD203B41FA5}">
                      <a16:colId xmlns:a16="http://schemas.microsoft.com/office/drawing/2014/main" val="1144890439"/>
                    </a:ext>
                  </a:extLst>
                </a:gridCol>
                <a:gridCol w="2669399">
                  <a:extLst>
                    <a:ext uri="{9D8B030D-6E8A-4147-A177-3AD203B41FA5}">
                      <a16:colId xmlns:a16="http://schemas.microsoft.com/office/drawing/2014/main" val="2139693327"/>
                    </a:ext>
                  </a:extLst>
                </a:gridCol>
              </a:tblGrid>
              <a:tr h="432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</a:t>
                      </a:r>
                      <a:endParaRPr lang="da-DK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Udtale</a:t>
                      </a:r>
                      <a:endParaRPr lang="da-DK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71242501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03011752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19511434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a-DK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23814291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4388495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a-DK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Fi-re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58873773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a-DK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93972247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Seks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3889978"/>
                  </a:ext>
                </a:extLst>
              </a:tr>
              <a:tr h="45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a-DK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Syv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32675882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Åtte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5833075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Najne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45736922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 </a:t>
                      </a:r>
                      <a:r>
                        <a:rPr lang="da-DK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najne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33358731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a-DK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6100402"/>
                  </a:ext>
                </a:extLst>
              </a:tr>
              <a:tr h="43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da-DK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 nul tre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0334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9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CB80B9C9-8E0B-789E-FD17-4C0DB26A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Taleteknik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89AE0DC-D9DA-813F-0EE6-DB953959FF7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4450" y="1585993"/>
            <a:ext cx="10698174" cy="3688007"/>
          </a:xfrm>
        </p:spPr>
        <p:txBody>
          <a:bodyPr/>
          <a:lstStyle/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Tal tydeligt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Hold den naturlige rytme du har i daglig tale.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Tal jævnt og roligt.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Sænk ikke stemmen på den sidste del af meldingen.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Formulér dig kort og præcist.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a-DK" dirty="0"/>
              <a:t>Gør ophold mellem sætninger eller udtryk, når meldingen skal skrives 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56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4b554a99-d9b4-4048-b584-de0a450a8ca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Politi">
      <a:dk1>
        <a:srgbClr val="000000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BRS_CF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abelon PPT" id="{B15E92C6-FB5F-40D6-93E9-8810EEC208F9}" vid="{7D11487F-520A-45BE-B143-7AA189E7C150}"/>
    </a:ext>
  </a:extLst>
</a:theme>
</file>

<file path=ppt/theme/theme2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BB9BBC28A004898F5D99B0C997917" ma:contentTypeVersion="16" ma:contentTypeDescription="Create a new document." ma:contentTypeScope="" ma:versionID="89b1884c4f690ab48ee89b70eadef1ac">
  <xsd:schema xmlns:xsd="http://www.w3.org/2001/XMLSchema" xmlns:xs="http://www.w3.org/2001/XMLSchema" xmlns:p="http://schemas.microsoft.com/office/2006/metadata/properties" xmlns:ns2="1616dde6-71bf-4cfb-9871-007fe6400b8b" xmlns:ns3="7aade10d-a3e9-471e-92b7-f7367a55363c" targetNamespace="http://schemas.microsoft.com/office/2006/metadata/properties" ma:root="true" ma:fieldsID="89b4da2994c297867582948853f56774" ns2:_="" ns3:_="">
    <xsd:import namespace="1616dde6-71bf-4cfb-9871-007fe6400b8b"/>
    <xsd:import namespace="7aade10d-a3e9-471e-92b7-f7367a553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dde6-71bf-4cfb-9871-007fe6400b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95a8ba-7087-42bd-bee5-ebff083419ef}" ma:internalName="TaxCatchAll" ma:showField="CatchAllData" ma:web="1616dde6-71bf-4cfb-9871-007fe6400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de10d-a3e9-471e-92b7-f7367a55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45874f-449b-4218-ab9f-5cc441e38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6dde6-71bf-4cfb-9871-007fe6400b8b">
      <Value>49</Value>
      <Value>1144</Value>
      <Value>1039</Value>
      <Value>5</Value>
      <Value>20</Value>
      <Value>19</Value>
    </TaxCatchAll>
    <lcf76f155ced4ddcb4097134ff3c332f xmlns="7aade10d-a3e9-471e-92b7-f7367a5536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62413-6C41-42E7-BCFF-1727ABFDC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6dde6-71bf-4cfb-9871-007fe6400b8b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9E579-1264-4B45-93F4-DF6C7620E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40888-F264-4FB1-ADE3-E091525F4FC3}">
  <ds:schemaRefs>
    <ds:schemaRef ds:uri="http://schemas.microsoft.com/office/2006/documentManagement/types"/>
    <ds:schemaRef ds:uri="http://schemas.microsoft.com/office/2006/metadata/properties"/>
    <ds:schemaRef ds:uri="7aade10d-a3e9-471e-92b7-f7367a55363c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616dde6-71bf-4cfb-9871-007fe6400b8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BRS_CFB_PPT Skabelon_16-9_DA</Template>
  <TotalTime>91</TotalTime>
  <Words>446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Verdana</vt:lpstr>
      <vt:lpstr>Office-tema</vt:lpstr>
      <vt:lpstr>think-cell Slide</vt:lpstr>
      <vt:lpstr>Fælles radiosprog og  god radiodisciplin</vt:lpstr>
      <vt:lpstr>Radiodisciplin</vt:lpstr>
      <vt:lpstr>Ekspeditionsord</vt:lpstr>
      <vt:lpstr>Opkaldsprocedure</vt:lpstr>
      <vt:lpstr>Postkort-modellen</vt:lpstr>
      <vt:lpstr>Opkaldsprocedure</vt:lpstr>
      <vt:lpstr>ICAO-alfabetet</vt:lpstr>
      <vt:lpstr>Udtale af tal</vt:lpstr>
      <vt:lpstr>Taleteknik</vt:lpstr>
      <vt:lpstr>Undervisningsmateriale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 radiosprog og god radiodisciplin</dc:title>
  <dc:creator>Krog-Meyer, Flemming (FKR007)</dc:creator>
  <cp:revision>29</cp:revision>
  <dcterms:created xsi:type="dcterms:W3CDTF">2025-12-12T10:27:04Z</dcterms:created>
  <dcterms:modified xsi:type="dcterms:W3CDTF">2026-03-10T10:43:02Z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0x010100337BB9BBC28A004898F5D99B0C997917</vt:lpwstr>
  </property>
  <property fmtid="{D5CDD505-2E9C-101B-9397-08002B2CF9AE}" pid="3" name="Dokumenttype">
    <vt:lpwstr>20;#Blanket|aa561898-09ad-4bd8-b836-e9f30e861c33</vt:lpwstr>
  </property>
  <property fmtid="{D5CDD505-2E9C-101B-9397-08002B2CF9AE}" pid="4" name="PolitiSøgeord">
    <vt:lpwstr>49;#design|afeaf068-e141-4d9e-8694-2bf837bff27e;#1144;#powerpoint|46b1aabe-d694-4bab-8652-422dace1866f;#1039;#præsentation|46089da0-0b69-472b-a1a5-07c936daea85</vt:lpwstr>
  </property>
  <property fmtid="{D5CDD505-2E9C-101B-9397-08002B2CF9AE}" pid="5" name="RpchPolitikreds">
    <vt:lpwstr>19;#Rigspolitiet|4d255f1e-8d17-4deb-8f3b-fde0ed8a3164</vt:lpwstr>
  </property>
  <property fmtid="{D5CDD505-2E9C-101B-9397-08002B2CF9AE}" pid="6" name="PolitiEmneord">
    <vt:lpwstr>5;#Kommunikation|3a35817f-d49a-41a1-8d4f-b9d981a83b1d</vt:lpwstr>
  </property>
</Properties>
</file>