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9" r:id="rId6"/>
    <p:sldId id="264" r:id="rId7"/>
    <p:sldId id="263" r:id="rId8"/>
    <p:sldId id="262" r:id="rId9"/>
    <p:sldId id="261" r:id="rId10"/>
    <p:sldId id="26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custDataLst>
    <p:tags r:id="rId22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06" userDrawn="1">
          <p15:clr>
            <a:srgbClr val="A4A3A4"/>
          </p15:clr>
        </p15:guide>
        <p15:guide id="2" pos="7174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rsen, Lene (LTH038)" initials="TL(" lastIdx="3" clrIdx="0">
    <p:extLst>
      <p:ext uri="{19B8F6BF-5375-455C-9EA6-DF929625EA0E}">
        <p15:presenceInfo xmlns:p15="http://schemas.microsoft.com/office/powerpoint/2012/main" userId="S-1-5-21-87712913-679880029-1868970003-3247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3FD"/>
    <a:srgbClr val="F2F4F5"/>
    <a:srgbClr val="F4F9BF"/>
    <a:srgbClr val="F4F1EB"/>
    <a:srgbClr val="E8F7FF"/>
    <a:srgbClr val="001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9" autoAdjust="0"/>
    <p:restoredTop sz="86381" autoAdjust="0"/>
  </p:normalViewPr>
  <p:slideViewPr>
    <p:cSldViewPr snapToGrid="0" snapToObjects="1">
      <p:cViewPr varScale="1">
        <p:scale>
          <a:sx n="53" d="100"/>
          <a:sy n="53" d="100"/>
        </p:scale>
        <p:origin x="108" y="240"/>
      </p:cViewPr>
      <p:guideLst>
        <p:guide pos="506"/>
        <p:guide pos="7174"/>
        <p:guide orient="horz" pos="2160"/>
      </p:guideLst>
    </p:cSldViewPr>
  </p:slideViewPr>
  <p:outlineViewPr>
    <p:cViewPr>
      <p:scale>
        <a:sx n="33" d="100"/>
        <a:sy n="33" d="100"/>
      </p:scale>
      <p:origin x="0" y="-55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7EBFA-2F76-40E0-9D2A-0D3C879B4958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8F6A3-431D-43D9-8660-8EFB11689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002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6331E-A800-4306-AF5C-BFC9068FBA1E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4E237-93BB-4448-BA22-9861A6F3C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32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4E237-93BB-4448-BA22-9861A6F3CE7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666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11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2.emf"/><Relationship Id="rId5" Type="http://schemas.openxmlformats.org/officeDocument/2006/relationships/image" Target="../media/image5.jp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2.emf"/><Relationship Id="rId5" Type="http://schemas.openxmlformats.org/officeDocument/2006/relationships/image" Target="../media/image5.jp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29628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led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992" cy="6857433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15938" y="6311114"/>
            <a:ext cx="10953600" cy="2821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lnSpc>
                <a:spcPts val="2200"/>
              </a:lnSpc>
              <a:defRPr lang="da-DK" sz="1000" b="1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4DCD78-F3AA-4ED8-9F36-911B08789380}" type="datetime2">
              <a:rPr lang="da-DK" smtClean="0"/>
              <a:t>10. marts 2026</a:t>
            </a:fld>
            <a:endParaRPr lang="da-DK" dirty="0"/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15939" y="3916238"/>
            <a:ext cx="6476400" cy="541687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Undertitel</a:t>
            </a:r>
          </a:p>
          <a:p>
            <a:r>
              <a:rPr lang="en-US" dirty="0"/>
              <a:t>max to </a:t>
            </a:r>
            <a:r>
              <a:rPr lang="en-US" dirty="0" err="1"/>
              <a:t>linjer</a:t>
            </a:r>
            <a:endParaRPr lang="da-DK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475478" y="2068653"/>
            <a:ext cx="11002961" cy="1487587"/>
          </a:xfr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GB" sz="550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5800"/>
              </a:lnSpc>
            </a:pPr>
            <a:r>
              <a:rPr lang="da-DK" dirty="0"/>
              <a:t>Titel på præsentation max to linjer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DC420B-7FA3-27A2-C03F-5C3C8287173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22462" y="6345238"/>
            <a:ext cx="2343150" cy="248006"/>
          </a:xfrm>
        </p:spPr>
        <p:txBody>
          <a:bodyPr anchor="ctr"/>
          <a:lstStyle>
            <a:lvl1pPr algn="l">
              <a:buNone/>
              <a:defRPr lang="en-US" sz="10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505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35682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Billed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6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15939" y="3916238"/>
            <a:ext cx="11002962" cy="541687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Undertitel</a:t>
            </a:r>
          </a:p>
          <a:p>
            <a:r>
              <a:rPr lang="en-US" dirty="0"/>
              <a:t>max to </a:t>
            </a:r>
            <a:r>
              <a:rPr lang="en-US" dirty="0" err="1"/>
              <a:t>linjer</a:t>
            </a:r>
            <a:endParaRPr lang="da-DK" dirty="0"/>
          </a:p>
        </p:txBody>
      </p:sp>
      <p:sp>
        <p:nvSpPr>
          <p:cNvPr id="7" name="Title 2"/>
          <p:cNvSpPr>
            <a:spLocks noGrp="1"/>
          </p:cNvSpPr>
          <p:nvPr>
            <p:ph type="ctrTitle" hasCustomPrompt="1"/>
          </p:nvPr>
        </p:nvSpPr>
        <p:spPr>
          <a:xfrm>
            <a:off x="475478" y="2068653"/>
            <a:ext cx="11002961" cy="1487587"/>
          </a:xfr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GB" sz="550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5800"/>
              </a:lnSpc>
            </a:pPr>
            <a:r>
              <a:rPr lang="da-DK" dirty="0"/>
              <a:t>Titel på </a:t>
            </a:r>
            <a:r>
              <a:rPr lang="da-DK" dirty="0" err="1"/>
              <a:t>breaker</a:t>
            </a:r>
            <a:r>
              <a:rPr lang="da-DK" dirty="0"/>
              <a:t> slide max to linjer</a:t>
            </a: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4" y="512763"/>
            <a:ext cx="1505130" cy="287337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8" t="32863" r="29895" b="41287"/>
          <a:stretch/>
        </p:blipFill>
        <p:spPr>
          <a:xfrm>
            <a:off x="9954441" y="322120"/>
            <a:ext cx="1523998" cy="5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3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2391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/>
          <a:stretch/>
        </p:blipFill>
        <p:spPr>
          <a:xfrm>
            <a:off x="0" y="-21976"/>
            <a:ext cx="12192000" cy="6901951"/>
          </a:xfrm>
          <a:prstGeom prst="rect">
            <a:avLst/>
          </a:prstGeom>
        </p:spPr>
      </p:pic>
      <p:sp>
        <p:nvSpPr>
          <p:cNvPr id="6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15939" y="3916238"/>
            <a:ext cx="11002962" cy="541687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Undertitel</a:t>
            </a:r>
          </a:p>
          <a:p>
            <a:r>
              <a:rPr lang="en-US" dirty="0"/>
              <a:t>max to </a:t>
            </a:r>
            <a:r>
              <a:rPr lang="en-US" dirty="0" err="1"/>
              <a:t>linjer</a:t>
            </a:r>
            <a:endParaRPr lang="da-DK" dirty="0"/>
          </a:p>
        </p:txBody>
      </p:sp>
      <p:sp>
        <p:nvSpPr>
          <p:cNvPr id="7" name="Title 2"/>
          <p:cNvSpPr>
            <a:spLocks noGrp="1"/>
          </p:cNvSpPr>
          <p:nvPr>
            <p:ph type="ctrTitle" hasCustomPrompt="1"/>
          </p:nvPr>
        </p:nvSpPr>
        <p:spPr>
          <a:xfrm>
            <a:off x="475478" y="2068653"/>
            <a:ext cx="11002961" cy="1487587"/>
          </a:xfr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GB" sz="5500" baseline="0">
                <a:solidFill>
                  <a:schemeClr val="accent1"/>
                </a:solidFill>
              </a:defRPr>
            </a:lvl1pPr>
          </a:lstStyle>
          <a:p>
            <a:pPr lvl="0">
              <a:lnSpc>
                <a:spcPts val="5800"/>
              </a:lnSpc>
            </a:pPr>
            <a:r>
              <a:rPr lang="da-DK" dirty="0"/>
              <a:t>Titel på </a:t>
            </a:r>
            <a:r>
              <a:rPr lang="da-DK" dirty="0" err="1"/>
              <a:t>breaker</a:t>
            </a:r>
            <a:r>
              <a:rPr lang="da-DK" dirty="0"/>
              <a:t> slide max to linjer</a:t>
            </a:r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4" y="512763"/>
            <a:ext cx="1505130" cy="287336"/>
          </a:xfrm>
          <a:prstGeom prst="rect">
            <a:avLst/>
          </a:prstGeom>
        </p:spPr>
      </p:pic>
      <p:pic>
        <p:nvPicPr>
          <p:cNvPr id="9" name="LogoOne_bmkArt" descr="Logo for Beredskabsstyrelsen"/>
          <p:cNvPicPr/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78"/>
          <a:stretch/>
        </p:blipFill>
        <p:spPr>
          <a:xfrm>
            <a:off x="9963342" y="307024"/>
            <a:ext cx="1515097" cy="5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18134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Billed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/>
          <a:stretch/>
        </p:blipFill>
        <p:spPr>
          <a:xfrm>
            <a:off x="0" y="-21976"/>
            <a:ext cx="12192000" cy="6901951"/>
          </a:xfrm>
          <a:prstGeom prst="rect">
            <a:avLst/>
          </a:prstGeom>
        </p:spPr>
      </p:pic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515938" y="6311115"/>
            <a:ext cx="11002962" cy="28212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1000" b="1" kern="1200" cap="all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8612D5D-CF25-4D46-BA5C-92765F937E6F}" type="datetime2">
              <a:rPr lang="da-DK" smtClean="0"/>
              <a:t>10. marts 2026</a:t>
            </a:fld>
            <a:endParaRPr lang="da-DK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15937" y="3916238"/>
            <a:ext cx="6476400" cy="541687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Undertitel</a:t>
            </a:r>
          </a:p>
          <a:p>
            <a:r>
              <a:rPr lang="en-US" dirty="0"/>
              <a:t>max to </a:t>
            </a:r>
            <a:r>
              <a:rPr lang="en-US" dirty="0" err="1"/>
              <a:t>linjer</a:t>
            </a:r>
            <a:endParaRPr lang="da-DK" dirty="0"/>
          </a:p>
        </p:txBody>
      </p:sp>
      <p:sp>
        <p:nvSpPr>
          <p:cNvPr id="18" name="Title 2"/>
          <p:cNvSpPr>
            <a:spLocks noGrp="1"/>
          </p:cNvSpPr>
          <p:nvPr>
            <p:ph type="ctrTitle" hasCustomPrompt="1"/>
          </p:nvPr>
        </p:nvSpPr>
        <p:spPr>
          <a:xfrm>
            <a:off x="475478" y="2068653"/>
            <a:ext cx="11002961" cy="1487587"/>
          </a:xfr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GB" sz="5500" baseline="0">
                <a:solidFill>
                  <a:schemeClr val="accent1"/>
                </a:solidFill>
              </a:defRPr>
            </a:lvl1pPr>
          </a:lstStyle>
          <a:p>
            <a:pPr lvl="0">
              <a:lnSpc>
                <a:spcPts val="5800"/>
              </a:lnSpc>
            </a:pPr>
            <a:r>
              <a:rPr lang="da-DK" dirty="0"/>
              <a:t>Titel på præsentation max to linjer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4" y="512763"/>
            <a:ext cx="1505130" cy="287336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635" y="217512"/>
            <a:ext cx="971592" cy="68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70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91467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214533" y="1585993"/>
            <a:ext cx="5461530" cy="45359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515938" y="1584000"/>
            <a:ext cx="5460062" cy="45359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6AE3ED-479C-450D-A7C4-8407C641F770}" type="datetime2">
              <a:rPr lang="da-DK" smtClean="0"/>
              <a:t>10. marts 2026</a:t>
            </a:fld>
            <a:endParaRPr lang="da-DK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468000"/>
            <a:ext cx="11160124" cy="720000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429450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91467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214533" y="1585993"/>
            <a:ext cx="5461530" cy="45359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515938" y="1584000"/>
            <a:ext cx="5460062" cy="45359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6AE3ED-479C-450D-A7C4-8407C641F770}" type="datetime2">
              <a:rPr lang="da-DK" smtClean="0"/>
              <a:t>10. marts 2026</a:t>
            </a:fld>
            <a:endParaRPr lang="da-DK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468000"/>
            <a:ext cx="11160124" cy="720000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A08D3-30FD-F75C-5C46-E669ACE5DA4D}"/>
              </a:ext>
            </a:extLst>
          </p:cNvPr>
          <p:cNvSpPr txBox="1"/>
          <p:nvPr userDrawn="1"/>
        </p:nvSpPr>
        <p:spPr>
          <a:xfrm>
            <a:off x="921923" y="6338778"/>
            <a:ext cx="827150" cy="23551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2D5D-CF25-4D46-BA5C-92765F937E6F}" type="datetime2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001E3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marts 2026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001E3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51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335713" y="468000"/>
            <a:ext cx="5340349" cy="565399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515938" y="1584000"/>
            <a:ext cx="5340350" cy="45359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468000"/>
            <a:ext cx="5340350" cy="720000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013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15836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335713" y="1584001"/>
            <a:ext cx="5340350" cy="4537992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515938" y="1584000"/>
            <a:ext cx="5340351" cy="45359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468000"/>
            <a:ext cx="11160124" cy="720000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090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01768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515938" y="1584000"/>
            <a:ext cx="11160125" cy="45359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468000"/>
            <a:ext cx="11160124" cy="720000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603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83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/>
          </p:cNvSpPr>
          <p:nvPr userDrawn="1"/>
        </p:nvSpPr>
        <p:spPr bwMode="gray">
          <a:xfrm>
            <a:off x="503238" y="3213223"/>
            <a:ext cx="2417762" cy="10572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200" b="1" noProof="1">
                <a:latin typeface="+mn-lt"/>
              </a:rPr>
              <a:t>Gitter- og hjælpelinjer</a:t>
            </a: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latin typeface="+mn-lt"/>
                <a:cs typeface="Arial" charset="0"/>
              </a:rPr>
              <a:t>For at se gitter- og hjælpelinjer</a:t>
            </a: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latin typeface="+mn-lt"/>
                <a:cs typeface="Arial" charset="0"/>
              </a:rPr>
              <a:t>1.</a:t>
            </a:r>
            <a:r>
              <a:rPr lang="da-DK" sz="900" noProof="1">
                <a:latin typeface="+mn-lt"/>
                <a:cs typeface="Arial" charset="0"/>
              </a:rPr>
              <a:t> Klik på </a:t>
            </a:r>
            <a:r>
              <a:rPr lang="da-DK" sz="900" b="1" noProof="1">
                <a:latin typeface="+mn-lt"/>
                <a:cs typeface="Arial" charset="0"/>
              </a:rPr>
              <a:t>Vis</a:t>
            </a:r>
            <a:endParaRPr lang="da-DK" sz="900" noProof="1"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latin typeface="+mn-lt"/>
                <a:cs typeface="Arial" charset="0"/>
              </a:rPr>
              <a:t>2. </a:t>
            </a:r>
            <a:r>
              <a:rPr lang="da-DK" sz="900" noProof="1">
                <a:latin typeface="+mn-lt"/>
                <a:cs typeface="Arial" charset="0"/>
              </a:rPr>
              <a:t>Vælg </a:t>
            </a:r>
            <a:r>
              <a:rPr lang="da-DK" sz="900" b="1" noProof="1">
                <a:latin typeface="+mn-lt"/>
                <a:cs typeface="Arial" charset="0"/>
              </a:rPr>
              <a:t>Gitterlinjer</a:t>
            </a:r>
            <a:r>
              <a:rPr lang="da-DK" sz="900" noProof="1">
                <a:latin typeface="+mn-lt"/>
                <a:cs typeface="Arial" charset="0"/>
              </a:rPr>
              <a:t> og/eller </a:t>
            </a:r>
            <a:r>
              <a:rPr lang="da-DK" sz="900" b="1" noProof="1">
                <a:latin typeface="+mn-lt"/>
                <a:cs typeface="Arial" charset="0"/>
              </a:rPr>
              <a:t>Hjælpelinjer</a:t>
            </a: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latin typeface="+mn-lt"/>
              </a:rPr>
              <a:t>Tip</a:t>
            </a:r>
            <a:r>
              <a:rPr lang="da-DK" sz="900" noProof="1">
                <a:latin typeface="+mn-lt"/>
              </a:rPr>
              <a:t>: Alt + F9 for hurtig visning af hjælpelinjer</a:t>
            </a:r>
          </a:p>
        </p:txBody>
      </p:sp>
      <p:sp>
        <p:nvSpPr>
          <p:cNvPr id="5" name="Text Box 48"/>
          <p:cNvSpPr txBox="1">
            <a:spLocks noChangeArrowheads="1"/>
          </p:cNvSpPr>
          <p:nvPr userDrawn="1"/>
        </p:nvSpPr>
        <p:spPr bwMode="auto">
          <a:xfrm>
            <a:off x="503238" y="1592386"/>
            <a:ext cx="2417762" cy="1431925"/>
          </a:xfrm>
          <a:prstGeom prst="rect">
            <a:avLst/>
          </a:prstGeom>
          <a:noFill/>
          <a:ln>
            <a:noFill/>
          </a:ln>
        </p:spPr>
        <p:txBody>
          <a:bodyPr lIns="0" tIns="0" rIns="144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b="1" noProof="1">
                <a:latin typeface="+mn-lt"/>
              </a:rPr>
              <a:t>For at justere side nummerering, dato og sidefod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1" noProof="1">
                <a:latin typeface="+mn-lt"/>
              </a:rPr>
              <a:t>1. </a:t>
            </a:r>
            <a:r>
              <a:rPr lang="da-DK" altLang="da-DK" sz="900" noProof="1">
                <a:latin typeface="+mn-lt"/>
              </a:rPr>
              <a:t>Vælg </a:t>
            </a:r>
            <a:r>
              <a:rPr lang="da-DK" altLang="da-DK" sz="900" b="1" noProof="1">
                <a:latin typeface="+mn-lt"/>
              </a:rPr>
              <a:t>Indsæt</a:t>
            </a:r>
            <a:r>
              <a:rPr lang="da-DK" altLang="da-DK" sz="900" noProof="1">
                <a:latin typeface="+mn-lt"/>
              </a:rPr>
              <a:t> i topmenuen 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da-DK" altLang="da-DK" sz="900" b="1" noProof="1">
                <a:latin typeface="+mn-lt"/>
              </a:rPr>
              <a:t>2. </a:t>
            </a:r>
            <a:r>
              <a:rPr lang="da-DK" altLang="da-DK" sz="900" noProof="1">
                <a:latin typeface="+mn-lt"/>
              </a:rPr>
              <a:t>Vælg </a:t>
            </a:r>
            <a:r>
              <a:rPr lang="da-DK" altLang="da-DK" sz="900" b="1" noProof="1">
                <a:latin typeface="+mn-lt"/>
              </a:rPr>
              <a:t>Sidehoved og Sidefod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endParaRPr lang="da-DK" sz="900" b="1" noProof="1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da-DK" sz="900" noProof="1">
                <a:latin typeface="+mn-lt"/>
              </a:rPr>
              <a:t>Vælg </a:t>
            </a:r>
            <a:r>
              <a:rPr lang="da-DK" sz="900" b="1" noProof="1">
                <a:latin typeface="+mn-lt"/>
              </a:rPr>
              <a:t>Anvend på alle </a:t>
            </a:r>
            <a:r>
              <a:rPr lang="da-DK" sz="900" noProof="1">
                <a:latin typeface="+mn-lt"/>
              </a:rPr>
              <a:t>eller </a:t>
            </a:r>
            <a:r>
              <a:rPr lang="da-DK" sz="900" b="1" noProof="1">
                <a:latin typeface="+mn-lt"/>
              </a:rPr>
              <a:t>Anvend</a:t>
            </a:r>
            <a:r>
              <a:rPr lang="da-DK" sz="900" noProof="1">
                <a:latin typeface="+mn-lt"/>
              </a:rPr>
              <a:t> hvis det kun skal være på et enkelt slide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endParaRPr lang="da-DK" sz="900" noProof="1">
              <a:latin typeface="+mn-lt"/>
            </a:endParaRPr>
          </a:p>
        </p:txBody>
      </p:sp>
      <p:sp>
        <p:nvSpPr>
          <p:cNvPr id="6" name="AutoShape 4"/>
          <p:cNvSpPr>
            <a:spLocks/>
          </p:cNvSpPr>
          <p:nvPr userDrawn="1"/>
        </p:nvSpPr>
        <p:spPr bwMode="gray">
          <a:xfrm>
            <a:off x="3438525" y="1590675"/>
            <a:ext cx="1738313" cy="5397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200" b="1" noProof="1">
                <a:latin typeface="+mn-lt"/>
              </a:rPr>
              <a:t>Indsæt billede</a:t>
            </a: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latin typeface="+mn-lt"/>
                <a:cs typeface="Arial" charset="0"/>
              </a:rPr>
              <a:t>På layouts med billedholder klik på ikon og vælg </a:t>
            </a:r>
            <a:r>
              <a:rPr lang="da-DK" sz="900" b="1" noProof="1">
                <a:latin typeface="+mn-lt"/>
                <a:cs typeface="Arial" charset="0"/>
              </a:rPr>
              <a:t>Indsæt</a:t>
            </a:r>
            <a:endParaRPr lang="da-DK" sz="900" b="1" noProof="1">
              <a:latin typeface="+mn-lt"/>
            </a:endParaRPr>
          </a:p>
        </p:txBody>
      </p:sp>
      <p:pic>
        <p:nvPicPr>
          <p:cNvPr id="7" name="Billed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9725" y="1808163"/>
            <a:ext cx="2444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2"/>
          <p:cNvSpPr txBox="1">
            <a:spLocks noChangeArrowheads="1"/>
          </p:cNvSpPr>
          <p:nvPr userDrawn="1"/>
        </p:nvSpPr>
        <p:spPr bwMode="auto">
          <a:xfrm>
            <a:off x="3289300" y="2401888"/>
            <a:ext cx="2032000" cy="2308225"/>
          </a:xfrm>
          <a:prstGeom prst="rect">
            <a:avLst/>
          </a:prstGeom>
          <a:noFill/>
          <a:ln>
            <a:noFill/>
          </a:ln>
        </p:spPr>
        <p:txBody>
          <a:bodyPr lIns="144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200" b="1" noProof="1">
                <a:latin typeface="+mn-lt"/>
                <a:cs typeface="+mn-cs"/>
              </a:rPr>
              <a:t>Beskær billede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latin typeface="+mn-lt"/>
                <a:cs typeface="+mn-cs"/>
              </a:rPr>
              <a:t>1. </a:t>
            </a:r>
            <a:r>
              <a:rPr lang="da-DK" sz="900" noProof="1">
                <a:latin typeface="+mn-lt"/>
                <a:cs typeface="+mn-cs"/>
              </a:rPr>
              <a:t>Klik </a:t>
            </a:r>
            <a:r>
              <a:rPr lang="da-DK" sz="900" b="1" noProof="1">
                <a:latin typeface="+mn-lt"/>
                <a:cs typeface="+mn-cs"/>
              </a:rPr>
              <a:t>Beskær</a:t>
            </a:r>
            <a:r>
              <a:rPr lang="da-DK" sz="900" noProof="1">
                <a:latin typeface="+mn-lt"/>
                <a:cs typeface="+mn-cs"/>
              </a:rPr>
              <a:t> for at ændre billedets fokus/størrelse</a:t>
            </a:r>
            <a:endParaRPr lang="da-DK" altLang="da-DK" sz="900" noProof="1">
              <a:latin typeface="+mn-lt"/>
            </a:endParaRPr>
          </a:p>
          <a:p>
            <a:pPr eaLnBrk="1" fontAlgn="auto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900" b="1" noProof="1">
                <a:latin typeface="+mn-lt"/>
              </a:rPr>
              <a:t>2. </a:t>
            </a:r>
            <a:r>
              <a:rPr lang="da-DK" altLang="da-DK" sz="900" noProof="1">
                <a:latin typeface="+mn-lt"/>
              </a:rPr>
              <a:t>Ønsker du at skalere billedet, så hold </a:t>
            </a:r>
            <a:r>
              <a:rPr lang="da-DK" altLang="da-DK" sz="900" b="1" noProof="1">
                <a:latin typeface="+mn-lt"/>
              </a:rPr>
              <a:t>SHIFT</a:t>
            </a:r>
            <a:r>
              <a:rPr lang="da-DK" altLang="da-DK" sz="900" noProof="1">
                <a:latin typeface="+mn-lt"/>
              </a:rPr>
              <a:t>-knappen nede, mens der trækkes i billedets hjørner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latin typeface="+mn-lt"/>
                <a:cs typeface="+mn-cs"/>
              </a:rPr>
              <a:t>3. </a:t>
            </a:r>
            <a:r>
              <a:rPr lang="da-DK" sz="900" noProof="1">
                <a:latin typeface="+mn-lt"/>
                <a:cs typeface="+mn-cs"/>
              </a:rPr>
              <a:t>Højreklik på billedet </a:t>
            </a:r>
            <a:br>
              <a:rPr lang="da-DK" sz="900" noProof="1">
                <a:latin typeface="+mn-lt"/>
                <a:cs typeface="+mn-cs"/>
              </a:rPr>
            </a:br>
            <a:r>
              <a:rPr lang="da-DK" sz="900" noProof="1">
                <a:latin typeface="+mn-lt"/>
                <a:cs typeface="+mn-cs"/>
              </a:rPr>
              <a:t>og vælg </a:t>
            </a:r>
            <a:r>
              <a:rPr lang="da-DK" sz="900" b="1" noProof="1">
                <a:latin typeface="+mn-lt"/>
                <a:cs typeface="+mn-cs"/>
              </a:rPr>
              <a:t>Placer bagerst</a:t>
            </a:r>
            <a:endParaRPr lang="da-DK" sz="900" noProof="1">
              <a:latin typeface="+mn-lt"/>
              <a:cs typeface="+mn-cs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latin typeface="+mn-lt"/>
                <a:cs typeface="+mn-cs"/>
              </a:rPr>
              <a:t>Tips</a:t>
            </a:r>
            <a:r>
              <a:rPr lang="da-DK" sz="900" noProof="1">
                <a:latin typeface="+mn-lt"/>
                <a:cs typeface="+mn-cs"/>
              </a:rPr>
              <a:t>: Hvis du sletter billedet, og indsætter et nyt, kan billedet lægge sig foran tekst og grafik, hvis dette sker, skal du vælge billedet, højreklik og vælg </a:t>
            </a:r>
            <a:r>
              <a:rPr lang="da-DK" sz="900" b="1" noProof="1">
                <a:latin typeface="+mn-lt"/>
                <a:cs typeface="+mn-cs"/>
              </a:rPr>
              <a:t>Placer bagest</a:t>
            </a:r>
            <a:endParaRPr lang="da-DK" altLang="da-DK" sz="900" noProof="1">
              <a:latin typeface="+mn-lt"/>
            </a:endParaRPr>
          </a:p>
        </p:txBody>
      </p:sp>
      <p:pic>
        <p:nvPicPr>
          <p:cNvPr id="9" name="Billede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63" y="3317875"/>
            <a:ext cx="3381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lede 14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0363" y="3732213"/>
            <a:ext cx="2619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514800" y="468000"/>
            <a:ext cx="8137525" cy="6969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a-DK" dirty="0">
                <a:solidFill>
                  <a:srgbClr val="FF0000"/>
                </a:solidFill>
              </a:rPr>
              <a:t>Brugerguide - slet før anvendelse</a:t>
            </a:r>
          </a:p>
        </p:txBody>
      </p:sp>
      <p:pic>
        <p:nvPicPr>
          <p:cNvPr id="14" name="Billede 18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7663" y="3286125"/>
            <a:ext cx="5492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6391275" y="1582738"/>
            <a:ext cx="1927225" cy="2586037"/>
          </a:xfrm>
          <a:prstGeom prst="rect">
            <a:avLst/>
          </a:prstGeom>
          <a:noFill/>
          <a:ln>
            <a:noFill/>
          </a:ln>
        </p:spPr>
        <p:txBody>
          <a:bodyPr lIns="0" tIns="0" rIns="144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50" b="1" noProof="1">
                <a:latin typeface="+mn-lt"/>
              </a:rPr>
              <a:t>Brug teksttypografier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a-DK" sz="900" noProof="1">
                <a:latin typeface="+mn-lt"/>
              </a:rPr>
              <a:t>Brug </a:t>
            </a:r>
            <a:r>
              <a:rPr lang="en-GB" altLang="da-DK" sz="900" b="1" noProof="1">
                <a:latin typeface="+mn-lt"/>
              </a:rPr>
              <a:t>TAB</a:t>
            </a:r>
            <a:r>
              <a:rPr lang="en-GB" altLang="da-DK" sz="900" noProof="1">
                <a:latin typeface="+mn-lt"/>
              </a:rPr>
              <a:t> for at gå frem i tekst-niveauer. Klik ENTER, derefter TAB for at skifte </a:t>
            </a:r>
            <a:br>
              <a:rPr lang="en-GB" altLang="da-DK" sz="900" noProof="1">
                <a:latin typeface="+mn-lt"/>
              </a:rPr>
            </a:br>
            <a:r>
              <a:rPr lang="en-GB" altLang="da-DK" sz="900" noProof="1">
                <a:latin typeface="+mn-lt"/>
              </a:rPr>
              <a:t>fra et niveau til et næste.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a-DK" sz="900" noProof="1">
                <a:latin typeface="+mn-lt"/>
              </a:rPr>
              <a:t>Niveau 1 = Tekst 16</a:t>
            </a:r>
            <a:br>
              <a:rPr lang="en-GB" altLang="da-DK" sz="900" noProof="1">
                <a:latin typeface="+mn-lt"/>
              </a:rPr>
            </a:br>
            <a:r>
              <a:rPr lang="en-GB" altLang="da-DK" sz="900" noProof="1">
                <a:latin typeface="+mn-lt"/>
              </a:rPr>
              <a:t>Niveau 2 = Tekst 14</a:t>
            </a:r>
            <a:br>
              <a:rPr lang="en-GB" altLang="da-DK" sz="900" noProof="1">
                <a:latin typeface="+mn-lt"/>
              </a:rPr>
            </a:br>
            <a:r>
              <a:rPr lang="en-GB" altLang="da-DK" sz="900" noProof="1">
                <a:latin typeface="+mn-lt"/>
              </a:rPr>
              <a:t>Niveau 3-9 = Tekst 12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GB" altLang="da-DK" sz="900" noProof="1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altLang="da-DK" sz="900" noProof="1">
                <a:latin typeface="+mn-lt"/>
              </a:rPr>
              <a:t>For at gå tilbage i tekst-niveauer, </a:t>
            </a:r>
            <a:br>
              <a:rPr lang="en-GB" altLang="da-DK" sz="900" noProof="1">
                <a:latin typeface="+mn-lt"/>
              </a:rPr>
            </a:br>
            <a:r>
              <a:rPr lang="en-GB" altLang="da-DK" sz="900" noProof="1">
                <a:latin typeface="+mn-lt"/>
              </a:rPr>
              <a:t>brug </a:t>
            </a:r>
            <a:r>
              <a:rPr lang="en-GB" altLang="da-DK" sz="900" b="1" noProof="1">
                <a:latin typeface="+mn-lt"/>
              </a:rPr>
              <a:t>SHIFT-TAB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endParaRPr lang="en-GB" sz="900" b="1" noProof="1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noProof="1">
                <a:latin typeface="+mn-lt"/>
              </a:rPr>
              <a:t>Alternativt kan </a:t>
            </a:r>
            <a:br>
              <a:rPr lang="en-GB" sz="900" noProof="1">
                <a:latin typeface="+mn-lt"/>
              </a:rPr>
            </a:br>
            <a:r>
              <a:rPr lang="en-GB" sz="900" b="1" noProof="1">
                <a:latin typeface="+mn-lt"/>
              </a:rPr>
              <a:t>Forøg</a:t>
            </a:r>
            <a:r>
              <a:rPr lang="en-GB" sz="900" noProof="1">
                <a:latin typeface="+mn-lt"/>
              </a:rPr>
              <a:t> og </a:t>
            </a:r>
            <a:r>
              <a:rPr lang="en-GB" sz="900" b="1" noProof="1">
                <a:latin typeface="+mn-lt"/>
              </a:rPr>
              <a:t>Formindsk </a:t>
            </a:r>
            <a:br>
              <a:rPr lang="en-GB" sz="900" b="1" noProof="1">
                <a:latin typeface="+mn-lt"/>
              </a:rPr>
            </a:br>
            <a:r>
              <a:rPr lang="en-GB" sz="900" noProof="1">
                <a:latin typeface="+mn-lt"/>
              </a:rPr>
              <a:t>listeniveau bruges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endParaRPr lang="en-GB" sz="700" noProof="1">
              <a:latin typeface="+mn-lt"/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960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6669364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06" imgH="306" progId="TCLayout.ActiveDocument.1">
                  <p:embed/>
                </p:oleObj>
              </mc:Choice>
              <mc:Fallback>
                <p:oleObj name="think-cell Slide" r:id="rId1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1584000"/>
            <a:ext cx="11004062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504000"/>
            <a:ext cx="11004062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Overskrift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max to </a:t>
            </a:r>
            <a:r>
              <a:rPr lang="en-US" dirty="0" err="1"/>
              <a:t>linjer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515939" y="6324615"/>
            <a:ext cx="690770" cy="23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a-DK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7B5E1AC-B4B8-4A09-BF1D-E5EC57C6C611}" type="slidenum">
              <a:rPr lang="en-US" sz="900" smtClean="0">
                <a:solidFill>
                  <a:schemeClr val="accent1"/>
                </a:solidFill>
              </a:rPr>
              <a:t>‹#›</a:t>
            </a:fld>
            <a:endParaRPr lang="en-GB" sz="900" dirty="0">
              <a:solidFill>
                <a:schemeClr val="accent1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33" y="6237289"/>
            <a:ext cx="1505130" cy="287336"/>
          </a:xfrm>
          <a:prstGeom prst="rect">
            <a:avLst/>
          </a:prstGeom>
        </p:spPr>
      </p:pic>
      <p:sp>
        <p:nvSpPr>
          <p:cNvPr id="11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258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0" r:id="rId3"/>
    <p:sldLayoutId id="2147483675" r:id="rId4"/>
    <p:sldLayoutId id="2147483670" r:id="rId5"/>
    <p:sldLayoutId id="2147483671" r:id="rId6"/>
    <p:sldLayoutId id="2147483674" r:id="rId7"/>
    <p:sldLayoutId id="2147483672" r:id="rId8"/>
    <p:sldLayoutId id="2147483673" r:id="rId9"/>
    <p:sldLayoutId id="2147483663" r:id="rId10"/>
    <p:sldLayoutId id="2147483664" r:id="rId11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3060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•"/>
        <a:defRPr sz="1600" b="0" kern="1200" baseline="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Wingdings 2" panose="05020102010507070707" pitchFamily="18" charset="2"/>
        </a:defRPr>
      </a:lvl1pPr>
      <a:lvl2pPr marL="360000" indent="-180000" algn="l" defTabSz="3060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360000" indent="-180000" algn="l" defTabSz="3060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lang="en-US" sz="1200" kern="1200" baseline="0" dirty="0" smtClean="0">
          <a:solidFill>
            <a:schemeClr val="accent1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4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356400" indent="-1764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356400" indent="-1764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00" indent="-1764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00" indent="-1764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356400" indent="-1764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504" userDrawn="1">
          <p15:clr>
            <a:srgbClr val="F26B43"/>
          </p15:clr>
        </p15:guide>
        <p15:guide id="5" pos="3689" userDrawn="1">
          <p15:clr>
            <a:srgbClr val="F26B43"/>
          </p15:clr>
        </p15:guide>
        <p15:guide id="6" orient="horz" pos="997" userDrawn="1">
          <p15:clr>
            <a:srgbClr val="F26B43"/>
          </p15:clr>
        </p15:guide>
        <p15:guide id="7" orient="horz" pos="3855" userDrawn="1">
          <p15:clr>
            <a:srgbClr val="F26B43"/>
          </p15:clr>
        </p15:guide>
        <p15:guide id="8" pos="3991" userDrawn="1">
          <p15:clr>
            <a:srgbClr val="F26B43"/>
          </p15:clr>
        </p15:guide>
        <p15:guide id="9" orient="horz" pos="999" userDrawn="1">
          <p15:clr>
            <a:srgbClr val="F26B43"/>
          </p15:clr>
        </p15:guide>
        <p15:guide id="10" orient="horz" pos="3856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  <p15:guide id="12" orient="horz" pos="3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kkerhedsnet.dk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" descr="Logo: CFB – Center for Beredskabskommunikation">
            <a:extLst>
              <a:ext uri="{FF2B5EF4-FFF2-40B4-BE49-F238E27FC236}">
                <a16:creationId xmlns:a16="http://schemas.microsoft.com/office/drawing/2014/main" id="{8F4494F8-EF6D-E755-587B-8098714EDD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4" y="512763"/>
            <a:ext cx="1505130" cy="287337"/>
          </a:xfrm>
          <a:prstGeom prst="rect">
            <a:avLst/>
          </a:prstGeom>
        </p:spPr>
      </p:pic>
      <p:pic>
        <p:nvPicPr>
          <p:cNvPr id="4" name="Billede 6" descr="Logo: Beredskabsstyrelsen">
            <a:extLst>
              <a:ext uri="{FF2B5EF4-FFF2-40B4-BE49-F238E27FC236}">
                <a16:creationId xmlns:a16="http://schemas.microsoft.com/office/drawing/2014/main" id="{FC203587-7C89-AAE0-E1EE-826813E2D5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24" y="215660"/>
            <a:ext cx="992214" cy="701762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475478" y="2383443"/>
            <a:ext cx="11002961" cy="1049301"/>
          </a:xfrm>
        </p:spPr>
        <p:txBody>
          <a:bodyPr anchor="ctr"/>
          <a:lstStyle/>
          <a:p>
            <a:r>
              <a:rPr lang="da-DK" dirty="0"/>
              <a:t>DMO, </a:t>
            </a:r>
            <a:r>
              <a:rPr lang="da-DK" dirty="0" err="1"/>
              <a:t>Repeater</a:t>
            </a:r>
            <a:r>
              <a:rPr lang="da-DK" dirty="0"/>
              <a:t> og Gateway</a:t>
            </a:r>
          </a:p>
        </p:txBody>
      </p:sp>
      <p:sp>
        <p:nvSpPr>
          <p:cNvPr id="12" name="Undertitel 11"/>
          <p:cNvSpPr>
            <a:spLocks noGrp="1"/>
          </p:cNvSpPr>
          <p:nvPr>
            <p:ph type="subTitle" idx="1"/>
          </p:nvPr>
        </p:nvSpPr>
        <p:spPr>
          <a:xfrm>
            <a:off x="515939" y="3916238"/>
            <a:ext cx="6476400" cy="12253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EURO DMO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Anvendelse af </a:t>
            </a:r>
            <a:r>
              <a:rPr lang="da-DK" dirty="0" err="1"/>
              <a:t>repeater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Anvendelse af gateway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4860ABCC-9DC8-19C4-689E-9F6C226A844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5938" y="6328175"/>
            <a:ext cx="2343150" cy="24800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D6E90-65D4-484F-B20D-D4841E7747A2}" type="datetime2">
              <a:rPr kumimoji="0" lang="da-DK" sz="10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marts 2026</a:t>
            </a:fld>
            <a:endParaRPr kumimoji="0" lang="da-DK" sz="10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563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0">
            <a:extLst>
              <a:ext uri="{FF2B5EF4-FFF2-40B4-BE49-F238E27FC236}">
                <a16:creationId xmlns:a16="http://schemas.microsoft.com/office/drawing/2014/main" id="{96729128-ED26-9628-DA87-651743AAE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Forskellige udgaver af en gateway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164F95D-22E7-378C-D06D-D62A31AE628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5938" y="1641151"/>
            <a:ext cx="10533062" cy="26260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Gateway eksisterer som: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Vognradio, hvor bilens radio bruges som gateway.</a:t>
            </a:r>
          </a:p>
          <a:p>
            <a:pPr marL="34920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Gatewayen kan enten aktiveres manuelt eller eksempelvis via køretøjets håndbremse.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Kuffert- eller rygsæksløsning med egen batteriforsyning.</a:t>
            </a:r>
          </a:p>
          <a:p>
            <a:pPr marL="33840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Løsningen kan benyttes til placering i bygninger på skibe og lignende steder.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39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0">
            <a:extLst>
              <a:ext uri="{FF2B5EF4-FFF2-40B4-BE49-F238E27FC236}">
                <a16:creationId xmlns:a16="http://schemas.microsoft.com/office/drawing/2014/main" id="{2D2869B0-1B94-FFEC-623D-B89C724A3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Tværfaglig anvendelse af gateway </a:t>
            </a:r>
            <a:br>
              <a:rPr lang="da-DK" dirty="0"/>
            </a:br>
            <a:r>
              <a:rPr lang="da-DK" dirty="0"/>
              <a:t>(jf. gældende REFIL)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80D50CD-1047-8E5C-1860-4F74A34199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5938" y="2587525"/>
            <a:ext cx="10856912" cy="2308325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 gateway kan benyttes, hvis behovet opstår.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Det er indsatsledelsen, der skal etablere og opretholde den nødvendige kommunikationsarkitektur tværfagligt i såvel DMO som i TMO (REFIL, 4.4.2).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Det er det enkelte beredskab, som bør sørge for at have tilstrækkelig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repeater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/gateway-kapacitet indeholdende de nødvendige egne talegrupper.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88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0">
            <a:extLst>
              <a:ext uri="{FF2B5EF4-FFF2-40B4-BE49-F238E27FC236}">
                <a16:creationId xmlns:a16="http://schemas.microsoft.com/office/drawing/2014/main" id="{B09EC646-B7D1-45B7-9D7A-84A70DEE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Center for Beredskabskommunikations (CFB) anbefalinger, når gateway skal anvendes :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ABD3FA23-35FC-11FE-DFD4-959C5F72E2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16487" y="1643143"/>
            <a:ext cx="11140526" cy="382253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CFB anbefaler, at: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Der ikke anvendes en gateway og en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repeater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på samme talegruppe samtidigt.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Man ikke bruger to gateways på samme DMO- eller TMO-talegruppe samtidigt.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Hvis der er flere gateways fysisk tæt på hinanden, eks. to gateways i samme køretøj, er det ikke nødvendigvis et problem så længe, de ikke anvender de samme talegrupper.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Beredskaberne gør sig fortrolige med ikoner i displayet på radioen, der viser gateway,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repeater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DMO eller TMO- tilstanden. (se symboltabel i radioens dokumentation).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76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0">
            <a:extLst>
              <a:ext uri="{FF2B5EF4-FFF2-40B4-BE49-F238E27FC236}">
                <a16:creationId xmlns:a16="http://schemas.microsoft.com/office/drawing/2014/main" id="{9BC5AF25-19F8-C980-EC2E-150A5CA2F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Center for Beredskabskommunikations (CFB) anbefalinger, når gateway skal anvendes </a:t>
            </a:r>
            <a:r>
              <a:rPr lang="da-DK" i="1" dirty="0"/>
              <a:t>(fortsat)</a:t>
            </a:r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5E670C55-9B30-90AC-8081-18725A5ABBD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11435" y="1643575"/>
            <a:ext cx="11073924" cy="286232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CFB anbefaler, at: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Overveje fordele og ulemper ved gateway, kuffert og vognløsninger.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Brugen af gateway og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repeater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herunder især i forbindelse med radioøvelser, genvejstaster og procedurer, bør integreres i relevante øvelser og træning.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Anvende de rette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netskitser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når redningsberedskaberne skal i DMO og bruge gateway.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38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0">
            <a:extLst>
              <a:ext uri="{FF2B5EF4-FFF2-40B4-BE49-F238E27FC236}">
                <a16:creationId xmlns:a16="http://schemas.microsoft.com/office/drawing/2014/main" id="{15C98825-C6C2-75C4-FF99-904A63525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Center for Beredskabskommunikations (CFB) anbefalinger, når gateway skal anvendes </a:t>
            </a:r>
            <a:r>
              <a:rPr lang="da-DK" i="1" dirty="0"/>
              <a:t>(fortsat)</a:t>
            </a: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4B21F60-12DC-91FD-BDC0-916BD636F82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5938" y="1641151"/>
            <a:ext cx="10818812" cy="39976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CFB anbefaler, at: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Opsætning af gateway (kuffert og fastmonteret (vognløsning)) foregår på følgende måde: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Vælg TMO-talegruppe</a:t>
            </a: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Skift til gateway-mode (OBS: når først der er skiftet til gateway-mode, kan der ikke længere ændres på TMO-talegruppen). </a:t>
            </a: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Vælg DMO-talegruppe </a:t>
            </a: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Håndradioer sættes i samme DMO-talegruppe som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gateway’en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Vær opmærksom på, at der kan forekomme forskellige kodninger afhængig af radiotype.</a:t>
            </a: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Fokus på at denne procedure trænes regelmæssigt af de relevante brugere i beredskaberne.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409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0">
            <a:extLst>
              <a:ext uri="{FF2B5EF4-FFF2-40B4-BE49-F238E27FC236}">
                <a16:creationId xmlns:a16="http://schemas.microsoft.com/office/drawing/2014/main" id="{15C98825-C6C2-75C4-FF99-904A63525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Undervisningsmidler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C2C99235-40AF-2C2C-4F59-DE1C68B51D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7388" y="1698301"/>
            <a:ext cx="11409360" cy="1540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1E3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Der er undervisningsvideoer tilgængelige på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1E3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CFB’s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1E3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hjemmeside, som omhandler DMO,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1E3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repeater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1E3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og gateway. Disse kan i med fordel benytte i undervisningen af jeres personale.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  <a:hlinkClick r:id="rId2" tooltip="www.sikkerhedsnet.d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www.sikkerhedsnet.dk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3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A7F3E33-719B-8263-7ED2-6E84928E1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468000"/>
            <a:ext cx="11160124" cy="474201"/>
          </a:xfrm>
        </p:spPr>
        <p:txBody>
          <a:bodyPr/>
          <a:lstStyle/>
          <a:p>
            <a:r>
              <a:rPr lang="da-DK" altLang="da-DK" dirty="0"/>
              <a:t>Anvendelse af DMO</a:t>
            </a:r>
            <a:endParaRPr lang="da-DK" dirty="0"/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F10F6847-682E-4FB4-6CE1-DE25713C9CB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15938" y="987171"/>
            <a:ext cx="11676061" cy="66174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DMO (</a:t>
            </a:r>
            <a:r>
              <a:rPr kumimoji="0" lang="da-DK" alt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direct</a:t>
            </a: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mode) er en kommunikationstilstand mellem to eller flere radioer,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hvor kommunikationen foregår direkte mellem radioerne uden forbindelse til SINE-nettet (TMO).</a:t>
            </a:r>
            <a:endParaRPr lang="en-US" dirty="0"/>
          </a:p>
        </p:txBody>
      </p:sp>
      <p:pic>
        <p:nvPicPr>
          <p:cNvPr id="6" name="Billede 5" descr="Illustration: Anvendelse af DMO">
            <a:extLst>
              <a:ext uri="{FF2B5EF4-FFF2-40B4-BE49-F238E27FC236}">
                <a16:creationId xmlns:a16="http://schemas.microsoft.com/office/drawing/2014/main" id="{540763F7-87D4-8BD8-4D43-7C600B42A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73" y="2165834"/>
            <a:ext cx="8318483" cy="410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2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0">
            <a:extLst>
              <a:ext uri="{FF2B5EF4-FFF2-40B4-BE49-F238E27FC236}">
                <a16:creationId xmlns:a16="http://schemas.microsoft.com/office/drawing/2014/main" id="{CCF1E89F-848A-B1D8-B8E6-4AEEB927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Opmærksomhedspunkter ved brug af DMO</a:t>
            </a: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352432C-802C-B85C-51AC-4B63B2F267D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0949" y="1631395"/>
            <a:ext cx="10816625" cy="3970318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Radioerne skal være inden for rækkevidde af hinanden for at benytte DMO.</a:t>
            </a:r>
          </a:p>
          <a:p>
            <a:pPr marL="342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Rækkevidden afhænger af radioens sendestyrke, omgivelser mv. </a:t>
            </a:r>
          </a:p>
          <a:p>
            <a:pPr marL="342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 åbent landskab vil rækkevidden ligge på op til ca. to kilometer. </a:t>
            </a:r>
          </a:p>
          <a:p>
            <a:pPr marL="342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 byområder vil rækkevidden være væsentligt mindre.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Nødopkald kan ikke med sikkerhed gå tilbage til vagtcentralen, dette afhænger bl.a. af radioens programmering.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Kontakt til baglandet (fx vagtcentral og tilgående styrker) kan ikke opretholdes.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Funktioner som positionering, stillelytning og statusmeldinger er ikke mulige.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Det er den pågældende talegruppe som afgør, hvorvidt kommunikationen er krypteret, og dermed ikke kan aflyttes af uvedkommende.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9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0">
            <a:extLst>
              <a:ext uri="{FF2B5EF4-FFF2-40B4-BE49-F238E27FC236}">
                <a16:creationId xmlns:a16="http://schemas.microsoft.com/office/drawing/2014/main" id="{F2A1277B-A384-7651-CF41-E60B32F2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Tværgående kommunikation i DMO</a:t>
            </a:r>
            <a:endParaRPr lang="da-DK" dirty="0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3E443CB6-3185-DB79-B509-577DD8E9A50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0947" y="1813809"/>
            <a:ext cx="9602424" cy="3043005"/>
          </a:xfrm>
        </p:spPr>
        <p:txBody>
          <a:bodyPr/>
          <a:lstStyle/>
          <a:p>
            <a:pPr marL="0" indent="0">
              <a:spcBef>
                <a:spcPts val="2500"/>
              </a:spcBef>
              <a:buNone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Alle SINE-radioer er som udgangspunkt programmeret med ét DMO skadestedssæt (SKS), der indeholder seks talegrupper, der er dedikeret til beredskabernes tværgående kommunikation uden om SINE-nettet.</a:t>
            </a:r>
          </a:p>
          <a:p>
            <a:pPr marL="0" indent="0">
              <a:spcBef>
                <a:spcPts val="6400"/>
              </a:spcBef>
              <a:buNone/>
            </a:pPr>
            <a:r>
              <a:rPr kumimoji="0" lang="da-DK" alt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Skift til DMO</a:t>
            </a:r>
            <a:endParaRPr lang="da-DK" altLang="da-DK" sz="1800" dirty="0">
              <a:solidFill>
                <a:srgbClr val="000000"/>
              </a:solidFill>
              <a:latin typeface="Verdana"/>
              <a:cs typeface="+mn-cs"/>
            </a:endParaRPr>
          </a:p>
          <a:p>
            <a:pPr marL="0" indent="0">
              <a:spcBef>
                <a:spcPts val="2000"/>
              </a:spcBef>
              <a:buNone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Beslutning om skift til SKS DMO foregår efter samme principper som skift til tildelt SKS TMO og træffes udelukkende af indsatsledelsen, jf. REFIL.</a:t>
            </a:r>
            <a:endParaRPr lang="en-US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F5F233A3-6F2E-84A8-29FC-035B1FFB0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915717"/>
              </p:ext>
            </p:extLst>
          </p:nvPr>
        </p:nvGraphicFramePr>
        <p:xfrm>
          <a:off x="10303327" y="1232395"/>
          <a:ext cx="1621971" cy="3916482"/>
        </p:xfrm>
        <a:graphic>
          <a:graphicData uri="http://schemas.openxmlformats.org/drawingml/2006/table">
            <a:tbl>
              <a:tblPr/>
              <a:tblGrid>
                <a:gridCol w="1621971">
                  <a:extLst>
                    <a:ext uri="{9D8B030D-6E8A-4147-A177-3AD203B41FA5}">
                      <a16:colId xmlns:a16="http://schemas.microsoft.com/office/drawing/2014/main" val="3621021857"/>
                    </a:ext>
                  </a:extLst>
                </a:gridCol>
              </a:tblGrid>
              <a:tr h="426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Talegrupper i DMO SKS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198619"/>
                  </a:ext>
                </a:extLst>
              </a:tr>
              <a:tr h="539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67857"/>
                  </a:ext>
                </a:extLst>
              </a:tr>
              <a:tr h="539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KST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886768"/>
                  </a:ext>
                </a:extLst>
              </a:tr>
              <a:tr h="539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 Leder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661928"/>
                  </a:ext>
                </a:extLst>
              </a:tr>
              <a:tr h="539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 Leder 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255988"/>
                  </a:ext>
                </a:extLst>
              </a:tr>
              <a:tr h="539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HL Brand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118350"/>
                  </a:ext>
                </a:extLst>
              </a:tr>
              <a:tr h="539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4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8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0">
            <a:extLst>
              <a:ext uri="{FF2B5EF4-FFF2-40B4-BE49-F238E27FC236}">
                <a16:creationId xmlns:a16="http://schemas.microsoft.com/office/drawing/2014/main" id="{DB0E055D-2DC3-876D-E433-0AD3B7254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Intern kommunikation i DMO</a:t>
            </a:r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218AA9C4-B606-1B13-861A-BF84EBA27F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19909" y="2782501"/>
            <a:ext cx="5655217" cy="107721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kumimoji="0" lang="da-DK" alt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Politi, Redningsberedskab, Beredskabsstyrelsen og Sundhedsberedskabet råder over et antal interne DMO talegrupper til kommunikation i egen sektor.</a:t>
            </a:r>
            <a:endParaRPr lang="en-US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0A86035B-B476-508F-181E-BA32607C5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457330"/>
              </p:ext>
            </p:extLst>
          </p:nvPr>
        </p:nvGraphicFramePr>
        <p:xfrm>
          <a:off x="6171155" y="1586425"/>
          <a:ext cx="5869553" cy="4455149"/>
        </p:xfrm>
        <a:graphic>
          <a:graphicData uri="http://schemas.openxmlformats.org/drawingml/2006/table">
            <a:tbl>
              <a:tblPr/>
              <a:tblGrid>
                <a:gridCol w="1434039">
                  <a:extLst>
                    <a:ext uri="{9D8B030D-6E8A-4147-A177-3AD203B41FA5}">
                      <a16:colId xmlns:a16="http://schemas.microsoft.com/office/drawing/2014/main" val="3621021857"/>
                    </a:ext>
                  </a:extLst>
                </a:gridCol>
                <a:gridCol w="1614519">
                  <a:extLst>
                    <a:ext uri="{9D8B030D-6E8A-4147-A177-3AD203B41FA5}">
                      <a16:colId xmlns:a16="http://schemas.microsoft.com/office/drawing/2014/main" val="4175451407"/>
                    </a:ext>
                  </a:extLst>
                </a:gridCol>
                <a:gridCol w="1436000">
                  <a:extLst>
                    <a:ext uri="{9D8B030D-6E8A-4147-A177-3AD203B41FA5}">
                      <a16:colId xmlns:a16="http://schemas.microsoft.com/office/drawing/2014/main" val="497090037"/>
                    </a:ext>
                  </a:extLst>
                </a:gridCol>
                <a:gridCol w="1384995">
                  <a:extLst>
                    <a:ext uri="{9D8B030D-6E8A-4147-A177-3AD203B41FA5}">
                      <a16:colId xmlns:a16="http://schemas.microsoft.com/office/drawing/2014/main" val="524397782"/>
                    </a:ext>
                  </a:extLst>
                </a:gridCol>
              </a:tblGrid>
              <a:tr h="3439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Sundhed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198619"/>
                  </a:ext>
                </a:extLst>
              </a:tr>
              <a:tr h="3439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Politi 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 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BRS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 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67857"/>
                  </a:ext>
                </a:extLst>
              </a:tr>
              <a:tr h="3439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Politi 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 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 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 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886768"/>
                  </a:ext>
                </a:extLst>
              </a:tr>
              <a:tr h="3439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Politi 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 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 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 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661928"/>
                  </a:ext>
                </a:extLst>
              </a:tr>
              <a:tr h="3439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Politi 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 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 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255988"/>
                  </a:ext>
                </a:extLst>
              </a:tr>
              <a:tr h="3439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Politi 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 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 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118350"/>
                  </a:ext>
                </a:extLst>
              </a:tr>
              <a:tr h="3439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Politi 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 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 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4461"/>
                  </a:ext>
                </a:extLst>
              </a:tr>
              <a:tr h="3439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Politi 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 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 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879231"/>
                  </a:ext>
                </a:extLst>
              </a:tr>
              <a:tr h="3439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Politi 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 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 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32072"/>
                  </a:ext>
                </a:extLst>
              </a:tr>
              <a:tr h="3439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Politi 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alt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 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570959"/>
                  </a:ext>
                </a:extLst>
              </a:tr>
              <a:tr h="3439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Politi 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42722"/>
                  </a:ext>
                </a:extLst>
              </a:tr>
              <a:tr h="3439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Politi 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705923"/>
                  </a:ext>
                </a:extLst>
              </a:tr>
              <a:tr h="3271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Politi 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553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55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0">
            <a:extLst>
              <a:ext uri="{FF2B5EF4-FFF2-40B4-BE49-F238E27FC236}">
                <a16:creationId xmlns:a16="http://schemas.microsoft.com/office/drawing/2014/main" id="{BFF9F8DD-39E6-0819-7EA6-CAF805B1A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Euro DMO</a:t>
            </a:r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EA94EAE4-DB6B-35A7-172C-BC3EBC0D2FB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5938" y="1673941"/>
            <a:ext cx="6840000" cy="38618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Alle radioer indeholder som udgangspunkt 10 Euro DMO-talegrupper, som ikke er krypterede.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Disse talegrupper er beregnet til kommunikation med beredskaber i andre lande, der også anvender Tetra-radioer, heriblandt Sverige, Norge og Tyskland.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Man skal være opmærksom på, at Euro DMO-talegrupperne deler samme frekvens med nogle talegrupper i SKS DMO samt nogle </a:t>
            </a:r>
            <a:br>
              <a:rPr kumimoji="0" lang="da-DK" alt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da-DK" alt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af beredskabernes interne talegrupper.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Talegrupperne kan derfor forstyrre hinanden, hvis de bruges inden for samme geografiske område.</a:t>
            </a:r>
            <a:endParaRPr lang="en-US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8C4D63D9-C8F4-EAEE-D7A3-50A76F3DCF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529396"/>
              </p:ext>
            </p:extLst>
          </p:nvPr>
        </p:nvGraphicFramePr>
        <p:xfrm>
          <a:off x="7437513" y="1188000"/>
          <a:ext cx="4594317" cy="3903180"/>
        </p:xfrm>
        <a:graphic>
          <a:graphicData uri="http://schemas.openxmlformats.org/drawingml/2006/table">
            <a:tbl>
              <a:tblPr/>
              <a:tblGrid>
                <a:gridCol w="2370660">
                  <a:extLst>
                    <a:ext uri="{9D8B030D-6E8A-4147-A177-3AD203B41FA5}">
                      <a16:colId xmlns:a16="http://schemas.microsoft.com/office/drawing/2014/main" val="2174012198"/>
                    </a:ext>
                  </a:extLst>
                </a:gridCol>
                <a:gridCol w="2223657">
                  <a:extLst>
                    <a:ext uri="{9D8B030D-6E8A-4147-A177-3AD203B41FA5}">
                      <a16:colId xmlns:a16="http://schemas.microsoft.com/office/drawing/2014/main" val="4214755333"/>
                    </a:ext>
                  </a:extLst>
                </a:gridCol>
              </a:tblGrid>
              <a:tr h="6670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 DMO-talegruppe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Nationale DMO-talegrupper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282223"/>
                  </a:ext>
                </a:extLst>
              </a:tr>
              <a:tr h="323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 DMO 1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656706"/>
                  </a:ext>
                </a:extLst>
              </a:tr>
              <a:tr h="323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 DMO 2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92794"/>
                  </a:ext>
                </a:extLst>
              </a:tr>
              <a:tr h="323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 DMO 3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 Leder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677579"/>
                  </a:ext>
                </a:extLst>
              </a:tr>
              <a:tr h="323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 DMO 4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 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685186"/>
                  </a:ext>
                </a:extLst>
              </a:tr>
              <a:tr h="323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 DMO 5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KST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626579"/>
                  </a:ext>
                </a:extLst>
              </a:tr>
              <a:tr h="323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 DMO 6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Holdleder Brand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417860"/>
                  </a:ext>
                </a:extLst>
              </a:tr>
              <a:tr h="323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 DMO 7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 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638286"/>
                  </a:ext>
                </a:extLst>
              </a:tr>
              <a:tr h="323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 DMO 8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 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093974"/>
                  </a:ext>
                </a:extLst>
              </a:tr>
              <a:tr h="323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 DMO 9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 3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602730"/>
                  </a:ext>
                </a:extLst>
              </a:tr>
              <a:tr h="323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 DMO 10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 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893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88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0">
            <a:extLst>
              <a:ext uri="{FF2B5EF4-FFF2-40B4-BE49-F238E27FC236}">
                <a16:creationId xmlns:a16="http://schemas.microsoft.com/office/drawing/2014/main" id="{1550E360-8B56-951F-CEB4-1FEEC1999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Anvendelse af </a:t>
            </a:r>
            <a:r>
              <a:rPr lang="da-DK" dirty="0" err="1"/>
              <a:t>repeater</a:t>
            </a:r>
            <a:endParaRPr lang="da-DK" dirty="0"/>
          </a:p>
        </p:txBody>
      </p:sp>
      <p:sp>
        <p:nvSpPr>
          <p:cNvPr id="17" name="Pladsholder til indhold 16">
            <a:extLst>
              <a:ext uri="{FF2B5EF4-FFF2-40B4-BE49-F238E27FC236}">
                <a16:creationId xmlns:a16="http://schemas.microsoft.com/office/drawing/2014/main" id="{287DF58F-BAB9-BBF5-67F6-084D4A3FFB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5937" y="1628970"/>
            <a:ext cx="11160125" cy="1279913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Repeater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er en særligt programmeret radio (håndholdt eller vognradio), der kan forlænge et DMO-signal og dermed udvide rækkevidden mellem radioer i DMO.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Repeater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kan forlænge DMO-signalet én gang.</a:t>
            </a:r>
            <a:endParaRPr lang="en-US" dirty="0"/>
          </a:p>
        </p:txBody>
      </p:sp>
      <p:pic>
        <p:nvPicPr>
          <p:cNvPr id="20" name="Billede 19" descr="Illustration: Anvendelse af repeater">
            <a:extLst>
              <a:ext uri="{FF2B5EF4-FFF2-40B4-BE49-F238E27FC236}">
                <a16:creationId xmlns:a16="http://schemas.microsoft.com/office/drawing/2014/main" id="{12788526-FE6D-220F-D300-FB26CEB1D7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7" y="3311196"/>
            <a:ext cx="8160407" cy="272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27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0">
            <a:extLst>
              <a:ext uri="{FF2B5EF4-FFF2-40B4-BE49-F238E27FC236}">
                <a16:creationId xmlns:a16="http://schemas.microsoft.com/office/drawing/2014/main" id="{564CF5B0-77E4-CD37-A21C-E51813EDB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16" y="258643"/>
            <a:ext cx="4652368" cy="473876"/>
          </a:xfrm>
        </p:spPr>
        <p:txBody>
          <a:bodyPr/>
          <a:lstStyle/>
          <a:p>
            <a:r>
              <a:rPr lang="da-DK" altLang="da-DK" dirty="0"/>
              <a:t>Anvendelse af gateway</a:t>
            </a:r>
            <a:endParaRPr lang="da-DK" dirty="0"/>
          </a:p>
        </p:txBody>
      </p:sp>
      <p:sp>
        <p:nvSpPr>
          <p:cNvPr id="37" name="Pladsholder til indhold 36">
            <a:extLst>
              <a:ext uri="{FF2B5EF4-FFF2-40B4-BE49-F238E27FC236}">
                <a16:creationId xmlns:a16="http://schemas.microsoft.com/office/drawing/2014/main" id="{E527E073-2B31-7A83-0C6D-A05C5FA151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64234" y="289949"/>
            <a:ext cx="7246800" cy="648000"/>
          </a:xfrm>
          <a:solidFill>
            <a:schemeClr val="bg1"/>
          </a:solidFill>
          <a:ln>
            <a:solidFill>
              <a:srgbClr val="E7F3FD"/>
            </a:solidFill>
          </a:ln>
        </p:spPr>
        <p:txBody>
          <a:bodyPr lIns="90000" tIns="46800" rIns="90000" bIns="46800" anchor="t" anchorCtr="0"/>
          <a:lstStyle/>
          <a:p>
            <a:pPr marL="0" indent="0">
              <a:buNone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Brugen af en gateway gør det muligt at lave en forbindelse mellem DMO og TMO, så kommunikationen kan opretholdes.</a:t>
            </a:r>
            <a:endParaRPr lang="en-US" dirty="0"/>
          </a:p>
        </p:txBody>
      </p:sp>
      <p:pic>
        <p:nvPicPr>
          <p:cNvPr id="40" name="Billede 39" descr="Illustration: Anvendelse af gateway.&#10;TMO SKS, Talegruppe ISL&#10;Gateway&#10;DMO SKS Talegruppe ISL:&#10;- ISL POLITI&#10;- ISL SUND&#10;- ISL BRAND">
            <a:extLst>
              <a:ext uri="{FF2B5EF4-FFF2-40B4-BE49-F238E27FC236}">
                <a16:creationId xmlns:a16="http://schemas.microsoft.com/office/drawing/2014/main" id="{F566EDEB-51FD-8C17-4F73-98DCC5E7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8" y="905208"/>
            <a:ext cx="9526478" cy="569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19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0">
            <a:extLst>
              <a:ext uri="{FF2B5EF4-FFF2-40B4-BE49-F238E27FC236}">
                <a16:creationId xmlns:a16="http://schemas.microsoft.com/office/drawing/2014/main" id="{57A0667F-D30A-F028-2839-CB86A6EB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Anvendelse af gateway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BE72AE0-7D3E-869B-060B-18F8D52E28E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5937" y="2117401"/>
            <a:ext cx="11160123" cy="367061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Gateway skal placeres inden for TMO-dækning, og hvor den samtidig har DMO-dækning til personalet i indsatsområdet.</a:t>
            </a:r>
            <a:endParaRPr lang="da-DK" sz="1800" dirty="0">
              <a:solidFill>
                <a:srgbClr val="000000"/>
              </a:solidFill>
              <a:latin typeface="Verdan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Man kan kun anvende én gateway på en DMO-talegruppe ad gangen.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Det betyder, at hvis to gateways er på samme DMO-talegruppe og er inden for hinandens rækkevidde, så vil den ene ikke virke.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Præcist hvilken gateway, der ikke vil virke, kan ikke siges med sikkerhed.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Oftest er det den, der kobles på sidst, der ikke får lov at aktivere funktionen.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Det er derfor vigtigt, at beredskaberne koordinerer, hvem der benytter sig af gatewayen og for hvilke talegrupper, der skal benyttes.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881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4b554a99-d9b4-4048-b584-de0a450a8ca2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Politi">
      <a:dk1>
        <a:srgbClr val="000000"/>
      </a:dk1>
      <a:lt1>
        <a:srgbClr val="FFFFFF"/>
      </a:lt1>
      <a:dk2>
        <a:srgbClr val="001E3C"/>
      </a:dk2>
      <a:lt2>
        <a:srgbClr val="E7F3FD"/>
      </a:lt2>
      <a:accent1>
        <a:srgbClr val="001E3C"/>
      </a:accent1>
      <a:accent2>
        <a:srgbClr val="B1E3FF"/>
      </a:accent2>
      <a:accent3>
        <a:srgbClr val="D4E600"/>
      </a:accent3>
      <a:accent4>
        <a:srgbClr val="D3C7AD"/>
      </a:accent4>
      <a:accent5>
        <a:srgbClr val="000000"/>
      </a:accent5>
      <a:accent6>
        <a:srgbClr val="E7F3FD"/>
      </a:accent6>
      <a:hlink>
        <a:srgbClr val="B1E3FF"/>
      </a:hlink>
      <a:folHlink>
        <a:srgbClr val="D4E600"/>
      </a:folHlink>
    </a:clrScheme>
    <a:fontScheme name="BRS_CF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kabelon PPT" id="{B15E92C6-FB5F-40D6-93E9-8810EEC208F9}" vid="{7D11487F-520A-45BE-B143-7AA189E7C150}"/>
    </a:ext>
  </a:extLst>
</a:theme>
</file>

<file path=ppt/theme/theme2.xml><?xml version="1.0" encoding="utf-8"?>
<a:theme xmlns:a="http://schemas.openxmlformats.org/drawingml/2006/main" name="Office Theme">
  <a:themeElements>
    <a:clrScheme name="Politi 2015">
      <a:dk1>
        <a:srgbClr val="001E3C"/>
      </a:dk1>
      <a:lt1>
        <a:srgbClr val="FFFFFF"/>
      </a:lt1>
      <a:dk2>
        <a:srgbClr val="001E3C"/>
      </a:dk2>
      <a:lt2>
        <a:srgbClr val="E7F3FD"/>
      </a:lt2>
      <a:accent1>
        <a:srgbClr val="001E3C"/>
      </a:accent1>
      <a:accent2>
        <a:srgbClr val="B1E3FF"/>
      </a:accent2>
      <a:accent3>
        <a:srgbClr val="D4E600"/>
      </a:accent3>
      <a:accent4>
        <a:srgbClr val="D3C7AD"/>
      </a:accent4>
      <a:accent5>
        <a:srgbClr val="000000"/>
      </a:accent5>
      <a:accent6>
        <a:srgbClr val="E7F3FD"/>
      </a:accent6>
      <a:hlink>
        <a:srgbClr val="B1E3FF"/>
      </a:hlink>
      <a:folHlink>
        <a:srgbClr val="D4E600"/>
      </a:folHlink>
    </a:clrScheme>
    <a:fontScheme name="Polit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oliti 2015">
      <a:dk1>
        <a:srgbClr val="001E3C"/>
      </a:dk1>
      <a:lt1>
        <a:srgbClr val="FFFFFF"/>
      </a:lt1>
      <a:dk2>
        <a:srgbClr val="001E3C"/>
      </a:dk2>
      <a:lt2>
        <a:srgbClr val="E7F3FD"/>
      </a:lt2>
      <a:accent1>
        <a:srgbClr val="001E3C"/>
      </a:accent1>
      <a:accent2>
        <a:srgbClr val="B1E3FF"/>
      </a:accent2>
      <a:accent3>
        <a:srgbClr val="D4E600"/>
      </a:accent3>
      <a:accent4>
        <a:srgbClr val="D3C7AD"/>
      </a:accent4>
      <a:accent5>
        <a:srgbClr val="000000"/>
      </a:accent5>
      <a:accent6>
        <a:srgbClr val="E7F3FD"/>
      </a:accent6>
      <a:hlink>
        <a:srgbClr val="B1E3FF"/>
      </a:hlink>
      <a:folHlink>
        <a:srgbClr val="D4E600"/>
      </a:folHlink>
    </a:clrScheme>
    <a:fontScheme name="Polit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16dde6-71bf-4cfb-9871-007fe6400b8b" xsi:nil="true"/>
    <lcf76f155ced4ddcb4097134ff3c332f xmlns="7aade10d-a3e9-471e-92b7-f7367a55363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7BB9BBC28A004898F5D99B0C997917" ma:contentTypeVersion="16" ma:contentTypeDescription="Create a new document." ma:contentTypeScope="" ma:versionID="89b1884c4f690ab48ee89b70eadef1ac">
  <xsd:schema xmlns:xsd="http://www.w3.org/2001/XMLSchema" xmlns:xs="http://www.w3.org/2001/XMLSchema" xmlns:p="http://schemas.microsoft.com/office/2006/metadata/properties" xmlns:ns2="1616dde6-71bf-4cfb-9871-007fe6400b8b" xmlns:ns3="7aade10d-a3e9-471e-92b7-f7367a55363c" targetNamespace="http://schemas.microsoft.com/office/2006/metadata/properties" ma:root="true" ma:fieldsID="89b4da2994c297867582948853f56774" ns2:_="" ns3:_="">
    <xsd:import namespace="1616dde6-71bf-4cfb-9871-007fe6400b8b"/>
    <xsd:import namespace="7aade10d-a3e9-471e-92b7-f7367a5536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6dde6-71bf-4cfb-9871-007fe6400b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b95a8ba-7087-42bd-bee5-ebff083419ef}" ma:internalName="TaxCatchAll" ma:showField="CatchAllData" ma:web="1616dde6-71bf-4cfb-9871-007fe6400b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de10d-a3e9-471e-92b7-f7367a5536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845874f-449b-4218-ab9f-5cc441e389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79E579-1264-4B45-93F4-DF6C7620E4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940888-F264-4FB1-ADE3-E091525F4FC3}">
  <ds:schemaRefs>
    <ds:schemaRef ds:uri="http://purl.org/dc/dcmitype/"/>
    <ds:schemaRef ds:uri="http://purl.org/dc/terms/"/>
    <ds:schemaRef ds:uri="7aade10d-a3e9-471e-92b7-f7367a55363c"/>
    <ds:schemaRef ds:uri="http://schemas.microsoft.com/office/2006/metadata/properties"/>
    <ds:schemaRef ds:uri="1616dde6-71bf-4cfb-9871-007fe6400b8b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0CB84DC-CB08-497B-9E56-9B79062B8A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16dde6-71bf-4cfb-9871-007fe6400b8b"/>
    <ds:schemaRef ds:uri="7aade10d-a3e9-471e-92b7-f7367a5536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BRS_CFB_PPT Skabelon_16-9_DA</Template>
  <TotalTime>275</TotalTime>
  <Words>1060</Words>
  <Application>Microsoft Office PowerPoint</Application>
  <PresentationFormat>Widescreen</PresentationFormat>
  <Paragraphs>142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Verdana</vt:lpstr>
      <vt:lpstr>Office-tema</vt:lpstr>
      <vt:lpstr>think-cell Slide</vt:lpstr>
      <vt:lpstr>DMO, Repeater og Gateway</vt:lpstr>
      <vt:lpstr>Anvendelse af DMO</vt:lpstr>
      <vt:lpstr>Opmærksomhedspunkter ved brug af DMO</vt:lpstr>
      <vt:lpstr>Tværgående kommunikation i DMO</vt:lpstr>
      <vt:lpstr>Intern kommunikation i DMO</vt:lpstr>
      <vt:lpstr>Euro DMO</vt:lpstr>
      <vt:lpstr>Anvendelse af repeater</vt:lpstr>
      <vt:lpstr>Anvendelse af gateway</vt:lpstr>
      <vt:lpstr>Anvendelse af gateway</vt:lpstr>
      <vt:lpstr>Forskellige udgaver af en gateway</vt:lpstr>
      <vt:lpstr>Tværfaglig anvendelse af gateway  (jf. gældende REFIL)</vt:lpstr>
      <vt:lpstr>Center for Beredskabskommunikations (CFB) anbefalinger, når gateway skal anvendes :</vt:lpstr>
      <vt:lpstr>Center for Beredskabskommunikations (CFB) anbefalinger, når gateway skal anvendes (fortsat)</vt:lpstr>
      <vt:lpstr>Center for Beredskabskommunikations (CFB) anbefalinger, når gateway skal anvendes (fortsat)</vt:lpstr>
      <vt:lpstr>Undervisningsmidler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DMO, Repeater og Gateway</dc:title>
  <dc:creator>Krog-Meyer, Flemming (FKR007)</dc:creator>
  <cp:revision>39</cp:revision>
  <dcterms:created xsi:type="dcterms:W3CDTF">2025-12-12T10:27:04Z</dcterms:created>
  <dcterms:modified xsi:type="dcterms:W3CDTF">2026-03-10T10:43:10Z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0x010100337BB9BBC28A004898F5D99B0C997917</vt:lpwstr>
  </property>
  <property fmtid="{D5CDD505-2E9C-101B-9397-08002B2CF9AE}" pid="3" name="Dokumenttype">
    <vt:lpwstr>20;#Blanket|aa561898-09ad-4bd8-b836-e9f30e861c33</vt:lpwstr>
  </property>
  <property fmtid="{D5CDD505-2E9C-101B-9397-08002B2CF9AE}" pid="4" name="PolitiSøgeord">
    <vt:lpwstr>49;#design|afeaf068-e141-4d9e-8694-2bf837bff27e;#1144;#powerpoint|46b1aabe-d694-4bab-8652-422dace1866f;#1039;#præsentation|46089da0-0b69-472b-a1a5-07c936daea85</vt:lpwstr>
  </property>
  <property fmtid="{D5CDD505-2E9C-101B-9397-08002B2CF9AE}" pid="5" name="RpchPolitikreds">
    <vt:lpwstr>19;#Rigspolitiet|4d255f1e-8d17-4deb-8f3b-fde0ed8a3164</vt:lpwstr>
  </property>
  <property fmtid="{D5CDD505-2E9C-101B-9397-08002B2CF9AE}" pid="6" name="PolitiEmneord">
    <vt:lpwstr>5;#Kommunikation|3a35817f-d49a-41a1-8d4f-b9d981a83b1d</vt:lpwstr>
  </property>
  <property fmtid="{D5CDD505-2E9C-101B-9397-08002B2CF9AE}" pid="7" name="MediaServiceImageTags">
    <vt:lpwstr/>
  </property>
</Properties>
</file>