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6" r:id="rId9"/>
    <p:sldId id="267" r:id="rId10"/>
    <p:sldId id="268" r:id="rId11"/>
  </p:sldIdLst>
  <p:sldSz cx="9144000" cy="6858000" type="screen4x3"/>
  <p:notesSz cx="6810375" cy="9942513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0" autoAdjust="0"/>
    <p:restoredTop sz="94280" autoAdjust="0"/>
  </p:normalViewPr>
  <p:slideViewPr>
    <p:cSldViewPr>
      <p:cViewPr varScale="1">
        <p:scale>
          <a:sx n="72" d="100"/>
          <a:sy n="72" d="100"/>
        </p:scale>
        <p:origin x="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>
          <a:xfrm>
            <a:off x="0" y="0"/>
            <a:ext cx="6810375" cy="801337"/>
          </a:xfrm>
          <a:prstGeom prst="rect">
            <a:avLst/>
          </a:prstGeom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888C-E7DB-446E-9078-C554544BB230}" type="datetimeFigureOut">
              <a:rPr lang="da-DK" smtClean="0">
                <a:latin typeface="Times New Roman" pitchFamily="18" charset="0"/>
                <a:cs typeface="Times New Roman" pitchFamily="18" charset="0"/>
              </a:rPr>
              <a:pPr/>
              <a:t>26-06-2024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0847-E0E0-4EF1-88B9-C7E81D90CFEF}" type="slidenum">
              <a:rPr lang="da-DK" smtClean="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D937378-EFDA-43D6-9B22-80006074F14C}" type="datetimeFigureOut">
              <a:rPr lang="da-DK" smtClean="0"/>
              <a:pPr/>
              <a:t>26-06-2024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1A8CB79-3805-45A8-A9AC-E30FC4EE625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1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57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7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38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59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82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591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5400000">
            <a:off x="2320240" y="0"/>
            <a:ext cx="6858000" cy="6858000"/>
          </a:xfrm>
          <a:prstGeom prst="rect">
            <a:avLst/>
          </a:prstGeom>
        </p:spPr>
      </p:pic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416924" y="532670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482308" y="4759052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83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3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12983"/>
            <a:ext cx="2990460" cy="2231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ktangel 4">
            <a:extLst>
              <a:ext uri="{FF2B5EF4-FFF2-40B4-BE49-F238E27FC236}">
                <a16:creationId xmlns:a16="http://schemas.microsoft.com/office/drawing/2014/main" id="{FEEB30C3-5EF5-E8A0-88B4-74189DB22E4C}"/>
              </a:ext>
            </a:extLst>
          </p:cNvPr>
          <p:cNvSpPr/>
          <p:nvPr userDrawn="1"/>
        </p:nvSpPr>
        <p:spPr>
          <a:xfrm>
            <a:off x="311124" y="4716621"/>
            <a:ext cx="2244652" cy="181588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1124" y="4716621"/>
            <a:ext cx="2244652" cy="17993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48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792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pic>
        <p:nvPicPr>
          <p:cNvPr id="4" name="Billede 4" descr="C:\Users\WRX38783\AppData\Local\Microsoft\Windows\Temporary Internet Files\Content.Outlook\PSR5TB2R\Brandmand_radio_sort_150dpi.jpg">
            <a:extLst>
              <a:ext uri="{FF2B5EF4-FFF2-40B4-BE49-F238E27FC236}">
                <a16:creationId xmlns:a16="http://schemas.microsoft.com/office/drawing/2014/main" id="{B7402EE9-2204-7D2C-0BF9-E41D291EF7A0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589" y="4583847"/>
            <a:ext cx="629126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5" descr="C:\Users\WRX38783\AppData\Local\Microsoft\Windows\Temporary Internet Files\Content.Outlook\PSR5TB2R\Politimand_radio_sort_72dpi.jpg">
            <a:extLst>
              <a:ext uri="{FF2B5EF4-FFF2-40B4-BE49-F238E27FC236}">
                <a16:creationId xmlns:a16="http://schemas.microsoft.com/office/drawing/2014/main" id="{0C622D19-AEE6-3631-8A00-65EEEC97BA0D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3847"/>
            <a:ext cx="659606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frundet rektangulær billedforklaring 6">
            <a:extLst>
              <a:ext uri="{FF2B5EF4-FFF2-40B4-BE49-F238E27FC236}">
                <a16:creationId xmlns:a16="http://schemas.microsoft.com/office/drawing/2014/main" id="{84B11E3E-1CDE-147C-78D2-4F7A2CB132FB}"/>
              </a:ext>
            </a:extLst>
          </p:cNvPr>
          <p:cNvSpPr/>
          <p:nvPr userDrawn="1"/>
        </p:nvSpPr>
        <p:spPr>
          <a:xfrm>
            <a:off x="1691680" y="2256568"/>
            <a:ext cx="2839867" cy="704148"/>
          </a:xfrm>
          <a:prstGeom prst="wedgeRoundRectCallout">
            <a:avLst>
              <a:gd name="adj1" fmla="val -73305"/>
              <a:gd name="adj2" fmla="val 2626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frundet rektangulær billedforklaring 7">
            <a:extLst>
              <a:ext uri="{FF2B5EF4-FFF2-40B4-BE49-F238E27FC236}">
                <a16:creationId xmlns:a16="http://schemas.microsoft.com/office/drawing/2014/main" id="{801DD974-E999-35D0-AD60-F41F286528C0}"/>
              </a:ext>
            </a:extLst>
          </p:cNvPr>
          <p:cNvSpPr/>
          <p:nvPr userDrawn="1"/>
        </p:nvSpPr>
        <p:spPr>
          <a:xfrm>
            <a:off x="5038378" y="2937282"/>
            <a:ext cx="2197918" cy="664292"/>
          </a:xfrm>
          <a:prstGeom prst="wedgeRoundRectCallout">
            <a:avLst>
              <a:gd name="adj1" fmla="val 79006"/>
              <a:gd name="adj2" fmla="val 191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frundet rektangulær billedforklaring 8">
            <a:extLst>
              <a:ext uri="{FF2B5EF4-FFF2-40B4-BE49-F238E27FC236}">
                <a16:creationId xmlns:a16="http://schemas.microsoft.com/office/drawing/2014/main" id="{B359C3CF-7DA9-1A9F-FF71-4AFFFF7350C1}"/>
              </a:ext>
            </a:extLst>
          </p:cNvPr>
          <p:cNvSpPr/>
          <p:nvPr userDrawn="1"/>
        </p:nvSpPr>
        <p:spPr>
          <a:xfrm>
            <a:off x="2267744" y="3481915"/>
            <a:ext cx="2688086" cy="1132153"/>
          </a:xfrm>
          <a:prstGeom prst="wedgeRoundRectCallout">
            <a:avLst>
              <a:gd name="adj1" fmla="val -68696"/>
              <a:gd name="adj2" fmla="val 72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frundet rektangulær billedforklaring 9">
            <a:extLst>
              <a:ext uri="{FF2B5EF4-FFF2-40B4-BE49-F238E27FC236}">
                <a16:creationId xmlns:a16="http://schemas.microsoft.com/office/drawing/2014/main" id="{53761036-AFFE-D4F0-ADD4-3A0860DB2DC7}"/>
              </a:ext>
            </a:extLst>
          </p:cNvPr>
          <p:cNvSpPr/>
          <p:nvPr userDrawn="1"/>
        </p:nvSpPr>
        <p:spPr>
          <a:xfrm>
            <a:off x="4531547" y="4798100"/>
            <a:ext cx="2550940" cy="892366"/>
          </a:xfrm>
          <a:prstGeom prst="wedgeRoundRectCallout">
            <a:avLst>
              <a:gd name="adj1" fmla="val 70560"/>
              <a:gd name="adj2" fmla="val -54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frundet rektangulær billedforklaring 10">
            <a:extLst>
              <a:ext uri="{FF2B5EF4-FFF2-40B4-BE49-F238E27FC236}">
                <a16:creationId xmlns:a16="http://schemas.microsoft.com/office/drawing/2014/main" id="{8E773A53-9ADB-C700-3BBA-D38916EAE183}"/>
              </a:ext>
            </a:extLst>
          </p:cNvPr>
          <p:cNvSpPr/>
          <p:nvPr userDrawn="1"/>
        </p:nvSpPr>
        <p:spPr>
          <a:xfrm>
            <a:off x="2473724" y="5468987"/>
            <a:ext cx="1836204" cy="432048"/>
          </a:xfrm>
          <a:prstGeom prst="wedgeRoundRectCallout">
            <a:avLst>
              <a:gd name="adj1" fmla="val -94852"/>
              <a:gd name="adj2" fmla="val -88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5C19DA02-7E6C-27AB-E71D-9FBD5C604D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2275" y="2305050"/>
            <a:ext cx="2840038" cy="631825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pPr lvl="0"/>
            <a:endParaRPr lang="da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1159F7CD-DB14-7D21-389C-7AE1D9A1B5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33625" y="3505200"/>
            <a:ext cx="2551113" cy="1108075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pPr lvl="0"/>
            <a:endParaRPr lang="da-DK" dirty="0"/>
          </a:p>
        </p:txBody>
      </p:sp>
      <p:sp>
        <p:nvSpPr>
          <p:cNvPr id="18" name="Pladsholder til indhold 17">
            <a:extLst>
              <a:ext uri="{FF2B5EF4-FFF2-40B4-BE49-F238E27FC236}">
                <a16:creationId xmlns:a16="http://schemas.microsoft.com/office/drawing/2014/main" id="{283DCB1A-8EEB-593F-D4FF-7ABC7CF023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73325" y="5530850"/>
            <a:ext cx="1836738" cy="360363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pPr lvl="0"/>
            <a:endParaRPr lang="da-DK" dirty="0"/>
          </a:p>
        </p:txBody>
      </p:sp>
      <p:sp>
        <p:nvSpPr>
          <p:cNvPr id="20" name="Pladsholder til indhold 19">
            <a:extLst>
              <a:ext uri="{FF2B5EF4-FFF2-40B4-BE49-F238E27FC236}">
                <a16:creationId xmlns:a16="http://schemas.microsoft.com/office/drawing/2014/main" id="{103B7550-8D4D-1D13-AE05-45E0EC72B1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0963" y="2960688"/>
            <a:ext cx="1920875" cy="641350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pPr lvl="0"/>
            <a:endParaRPr lang="da-DK" dirty="0"/>
          </a:p>
        </p:txBody>
      </p:sp>
      <p:sp>
        <p:nvSpPr>
          <p:cNvPr id="22" name="Pladsholder til indhold 21">
            <a:extLst>
              <a:ext uri="{FF2B5EF4-FFF2-40B4-BE49-F238E27FC236}">
                <a16:creationId xmlns:a16="http://schemas.microsoft.com/office/drawing/2014/main" id="{5A58B2FA-FD1A-6986-36EC-68AEC0EAA1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0263" y="4868863"/>
            <a:ext cx="2359025" cy="661987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1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1" name="Oval billedforklaring 3">
            <a:extLst>
              <a:ext uri="{FF2B5EF4-FFF2-40B4-BE49-F238E27FC236}">
                <a16:creationId xmlns:a16="http://schemas.microsoft.com/office/drawing/2014/main" id="{817ED810-3EE6-8396-72B6-13B88E646A88}"/>
              </a:ext>
            </a:extLst>
          </p:cNvPr>
          <p:cNvSpPr/>
          <p:nvPr userDrawn="1"/>
        </p:nvSpPr>
        <p:spPr>
          <a:xfrm>
            <a:off x="6201180" y="1756266"/>
            <a:ext cx="1899211" cy="1080120"/>
          </a:xfrm>
          <a:prstGeom prst="wedgeEllipseCallout">
            <a:avLst>
              <a:gd name="adj1" fmla="val 10262"/>
              <a:gd name="adj2" fmla="val 136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billedforklaring 5">
            <a:extLst>
              <a:ext uri="{FF2B5EF4-FFF2-40B4-BE49-F238E27FC236}">
                <a16:creationId xmlns:a16="http://schemas.microsoft.com/office/drawing/2014/main" id="{A2C5B47F-163E-002F-8052-506C30614C1C}"/>
              </a:ext>
            </a:extLst>
          </p:cNvPr>
          <p:cNvSpPr/>
          <p:nvPr userDrawn="1"/>
        </p:nvSpPr>
        <p:spPr>
          <a:xfrm>
            <a:off x="611560" y="2476167"/>
            <a:ext cx="1782198" cy="1080120"/>
          </a:xfrm>
          <a:prstGeom prst="wedgeEllipseCallout">
            <a:avLst>
              <a:gd name="adj1" fmla="val 46019"/>
              <a:gd name="adj2" fmla="val 91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billedforklaring 6">
            <a:extLst>
              <a:ext uri="{FF2B5EF4-FFF2-40B4-BE49-F238E27FC236}">
                <a16:creationId xmlns:a16="http://schemas.microsoft.com/office/drawing/2014/main" id="{CA61311B-B55A-183A-8968-68370804BDC2}"/>
              </a:ext>
            </a:extLst>
          </p:cNvPr>
          <p:cNvSpPr/>
          <p:nvPr userDrawn="1"/>
        </p:nvSpPr>
        <p:spPr>
          <a:xfrm>
            <a:off x="1043608" y="4525490"/>
            <a:ext cx="2376264" cy="1080120"/>
          </a:xfrm>
          <a:prstGeom prst="wedgeEllipseCallout">
            <a:avLst>
              <a:gd name="adj1" fmla="val 54700"/>
              <a:gd name="adj2" fmla="val 113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billedforklaring 7">
            <a:extLst>
              <a:ext uri="{FF2B5EF4-FFF2-40B4-BE49-F238E27FC236}">
                <a16:creationId xmlns:a16="http://schemas.microsoft.com/office/drawing/2014/main" id="{9395E38B-888A-5F2E-199D-28A0331F5A3E}"/>
              </a:ext>
            </a:extLst>
          </p:cNvPr>
          <p:cNvSpPr/>
          <p:nvPr userDrawn="1"/>
        </p:nvSpPr>
        <p:spPr>
          <a:xfrm>
            <a:off x="3059832" y="3212976"/>
            <a:ext cx="2997333" cy="1080120"/>
          </a:xfrm>
          <a:prstGeom prst="wedgeEllipseCallout">
            <a:avLst>
              <a:gd name="adj1" fmla="val -24223"/>
              <a:gd name="adj2" fmla="val 89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billedforklaring 8">
            <a:extLst>
              <a:ext uri="{FF2B5EF4-FFF2-40B4-BE49-F238E27FC236}">
                <a16:creationId xmlns:a16="http://schemas.microsoft.com/office/drawing/2014/main" id="{B423BC8B-6A11-A0DD-714F-7382F6275730}"/>
              </a:ext>
            </a:extLst>
          </p:cNvPr>
          <p:cNvSpPr/>
          <p:nvPr userDrawn="1"/>
        </p:nvSpPr>
        <p:spPr>
          <a:xfrm>
            <a:off x="6588224" y="4391852"/>
            <a:ext cx="1782198" cy="1080120"/>
          </a:xfrm>
          <a:prstGeom prst="wedgeEllipseCallout">
            <a:avLst>
              <a:gd name="adj1" fmla="val -60739"/>
              <a:gd name="adj2" fmla="val 8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23FD373-E016-013E-517B-FA2997310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2988" y="2836863"/>
            <a:ext cx="873125" cy="517525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endParaRPr lang="da-DK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04B282DF-5C65-6E57-A392-6516400362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19475" y="3429000"/>
            <a:ext cx="2232025" cy="647700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endParaRPr lang="da-DK" dirty="0"/>
          </a:p>
        </p:txBody>
      </p:sp>
      <p:sp>
        <p:nvSpPr>
          <p:cNvPr id="21" name="Pladsholder til indhold 20">
            <a:extLst>
              <a:ext uri="{FF2B5EF4-FFF2-40B4-BE49-F238E27FC236}">
                <a16:creationId xmlns:a16="http://schemas.microsoft.com/office/drawing/2014/main" id="{036069DC-41AF-4EC3-B8C7-CA24F2E5E1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16675" y="2060575"/>
            <a:ext cx="1468438" cy="487363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endParaRPr lang="da-DK" dirty="0"/>
          </a:p>
        </p:txBody>
      </p:sp>
      <p:sp>
        <p:nvSpPr>
          <p:cNvPr id="23" name="Pladsholder til indhold 22">
            <a:extLst>
              <a:ext uri="{FF2B5EF4-FFF2-40B4-BE49-F238E27FC236}">
                <a16:creationId xmlns:a16="http://schemas.microsoft.com/office/drawing/2014/main" id="{E76EC6BA-E375-E976-6CA6-332ADAA29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6375" y="4724400"/>
            <a:ext cx="1582738" cy="747713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endParaRPr lang="da-DK" dirty="0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75B4C742-4B47-4029-6533-7AF4B8F57C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92950" y="4724400"/>
            <a:ext cx="792163" cy="433388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58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62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5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743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21701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4"/>
            <a:endParaRPr lang="da-DK" dirty="0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da-DK" dirty="0"/>
              <a:t>Fælles radiosprog og god </a:t>
            </a:r>
            <a:br>
              <a:rPr lang="da-DK" dirty="0"/>
            </a:br>
            <a:r>
              <a:rPr lang="da-DK" dirty="0"/>
              <a:t>radiodisciplin på SINE</a:t>
            </a:r>
          </a:p>
        </p:txBody>
      </p:sp>
    </p:spTree>
    <p:extLst>
      <p:ext uri="{BB962C8B-B14F-4D97-AF65-F5344CB8AC3E}">
        <p14:creationId xmlns:p14="http://schemas.microsoft.com/office/powerpoint/2010/main" val="285723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Udtale af tal</a:t>
            </a:r>
          </a:p>
        </p:txBody>
      </p:sp>
      <p:pic>
        <p:nvPicPr>
          <p:cNvPr id="5" name="Billede 4" descr="Logo: CFB – Center for Beredskabskommunikation.">
            <a:extLst>
              <a:ext uri="{FF2B5EF4-FFF2-40B4-BE49-F238E27FC236}">
                <a16:creationId xmlns:a16="http://schemas.microsoft.com/office/drawing/2014/main" id="{35584A2A-ABDC-C6B6-268B-F4D40D8AE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7429"/>
            <a:ext cx="1944216" cy="4592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4618856" cy="1584175"/>
          </a:xfrm>
        </p:spPr>
        <p:txBody>
          <a:bodyPr/>
          <a:lstStyle/>
          <a:p>
            <a:pPr>
              <a:spcAft>
                <a:spcPts val="2100"/>
              </a:spcAft>
            </a:pPr>
            <a:r>
              <a:rPr lang="da-DK" sz="1800" dirty="0"/>
              <a:t>Udtal tal meget tydeligt, da de ellers kan </a:t>
            </a:r>
            <a:br>
              <a:rPr lang="da-DK" sz="1800" dirty="0"/>
            </a:br>
            <a:r>
              <a:rPr lang="da-DK" sz="1800" dirty="0"/>
              <a:t>være svære at fange over radioen.</a:t>
            </a:r>
          </a:p>
          <a:p>
            <a:r>
              <a:rPr lang="da-DK" sz="1800" dirty="0"/>
              <a:t>Ved længere talkombinationer, </a:t>
            </a:r>
            <a:br>
              <a:rPr lang="da-DK" sz="1800" dirty="0"/>
            </a:br>
            <a:r>
              <a:rPr lang="da-DK" sz="1800" dirty="0"/>
              <a:t>bør tallene udtales enkeltvist</a:t>
            </a:r>
            <a:r>
              <a:rPr lang="da-DK" sz="1800" dirty="0" smtClean="0"/>
              <a:t>.</a:t>
            </a:r>
            <a:endParaRPr lang="da-DK" sz="1800" dirty="0"/>
          </a:p>
        </p:txBody>
      </p:sp>
      <p:graphicFrame>
        <p:nvGraphicFramePr>
          <p:cNvPr id="4" name="Tabel 3" descr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22315"/>
              </p:ext>
            </p:extLst>
          </p:nvPr>
        </p:nvGraphicFramePr>
        <p:xfrm>
          <a:off x="6084168" y="1196752"/>
          <a:ext cx="2592288" cy="4715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619">
                  <a:extLst>
                    <a:ext uri="{9D8B030D-6E8A-4147-A177-3AD203B41FA5}">
                      <a16:colId xmlns:a16="http://schemas.microsoft.com/office/drawing/2014/main" val="1144890439"/>
                    </a:ext>
                  </a:extLst>
                </a:gridCol>
                <a:gridCol w="1519669">
                  <a:extLst>
                    <a:ext uri="{9D8B030D-6E8A-4147-A177-3AD203B41FA5}">
                      <a16:colId xmlns:a16="http://schemas.microsoft.com/office/drawing/2014/main" val="2139693327"/>
                    </a:ext>
                  </a:extLst>
                </a:gridCol>
              </a:tblGrid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</a:t>
                      </a:r>
                      <a:endParaRPr lang="da-DK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Udtale</a:t>
                      </a:r>
                      <a:endParaRPr lang="da-D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71242501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03011752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19511434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23814291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4388495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Fi-re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58873773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93972247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Seks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3889978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Syv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32675882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Åtte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5833075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Najne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45736922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 </a:t>
                      </a:r>
                      <a:r>
                        <a:rPr lang="da-DK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33358731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6100402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 nul tre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0334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9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5338936" cy="2160240"/>
          </a:xfrm>
        </p:spPr>
        <p:txBody>
          <a:bodyPr/>
          <a:lstStyle/>
          <a:p>
            <a:r>
              <a:rPr lang="da-DK" sz="1800" dirty="0"/>
              <a:t>Radiodisciplin</a:t>
            </a:r>
          </a:p>
          <a:p>
            <a:r>
              <a:rPr lang="da-DK" sz="1800" dirty="0"/>
              <a:t>Ekspeditionsord</a:t>
            </a:r>
          </a:p>
          <a:p>
            <a:r>
              <a:rPr lang="da-DK" sz="1800" dirty="0"/>
              <a:t>Opkaldsprocedure</a:t>
            </a:r>
          </a:p>
          <a:p>
            <a:r>
              <a:rPr lang="da-DK" sz="1800" dirty="0"/>
              <a:t>ICAO-alfabetet</a:t>
            </a:r>
          </a:p>
          <a:p>
            <a:r>
              <a:rPr lang="da-DK" sz="1800" dirty="0"/>
              <a:t>Taleteknik</a:t>
            </a:r>
          </a:p>
          <a:p>
            <a:r>
              <a:rPr lang="da-DK" sz="1800" dirty="0"/>
              <a:t>Udtale af tal</a:t>
            </a:r>
          </a:p>
        </p:txBody>
      </p:sp>
    </p:spTree>
    <p:extLst>
      <p:ext uri="{BB962C8B-B14F-4D97-AF65-F5344CB8AC3E}">
        <p14:creationId xmlns:p14="http://schemas.microsoft.com/office/powerpoint/2010/main" val="6430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Radiodisciplin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7067128" cy="3456384"/>
          </a:xfrm>
        </p:spPr>
        <p:txBody>
          <a:bodyPr/>
          <a:lstStyle/>
          <a:p>
            <a:pPr marL="0" indent="0">
              <a:spcAft>
                <a:spcPts val="2600"/>
              </a:spcAft>
              <a:buNone/>
            </a:pPr>
            <a:r>
              <a:rPr lang="da-DK" sz="1800" dirty="0"/>
              <a:t>Tænk i de fire T’er, når du kommunikerer over radio:</a:t>
            </a:r>
          </a:p>
          <a:p>
            <a:pPr>
              <a:spcAft>
                <a:spcPts val="2200"/>
              </a:spcAft>
              <a:buFont typeface="+mj-lt"/>
              <a:buAutoNum type="arabicPeriod"/>
            </a:pPr>
            <a:r>
              <a:rPr lang="da-DK" sz="1800" b="1" dirty="0"/>
              <a:t>Tænk: </a:t>
            </a:r>
            <a:r>
              <a:rPr lang="da-DK" sz="1800" dirty="0"/>
              <a:t>Gør dig overvejelser om meldingen</a:t>
            </a:r>
          </a:p>
          <a:p>
            <a:pPr>
              <a:spcAft>
                <a:spcPts val="2200"/>
              </a:spcAft>
              <a:buFont typeface="+mj-lt"/>
              <a:buAutoNum type="arabicPeriod"/>
            </a:pPr>
            <a:r>
              <a:rPr lang="da-DK" sz="1800" b="1" dirty="0"/>
              <a:t>Tast: </a:t>
            </a:r>
            <a:r>
              <a:rPr lang="da-DK" sz="1800" dirty="0"/>
              <a:t>Tast på radioen (anvend PTT)</a:t>
            </a:r>
          </a:p>
          <a:p>
            <a:pPr>
              <a:spcAft>
                <a:spcPts val="2200"/>
              </a:spcAft>
              <a:buFont typeface="+mj-lt"/>
              <a:buAutoNum type="arabicPeriod"/>
            </a:pPr>
            <a:r>
              <a:rPr lang="da-DK" sz="1800" b="1" dirty="0"/>
              <a:t>Tøv: </a:t>
            </a:r>
            <a:r>
              <a:rPr lang="da-DK" sz="1800" dirty="0"/>
              <a:t>Vent et splitsekund med at tale for at være sikker på, at hele meldingen når frem, da der kan være forsinkelse på radioen</a:t>
            </a:r>
          </a:p>
          <a:p>
            <a:pPr>
              <a:buFont typeface="+mj-lt"/>
              <a:buAutoNum type="arabicPeriod"/>
            </a:pPr>
            <a:r>
              <a:rPr lang="da-DK" sz="1800" b="1" dirty="0"/>
              <a:t>Tal: </a:t>
            </a:r>
            <a:r>
              <a:rPr lang="da-DK" sz="1800" dirty="0"/>
              <a:t>Afgiv din melding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5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Ekspeditionsord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B6B90E-A752-BDDF-8E7B-10BC7315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39" y="1268487"/>
            <a:ext cx="6131024" cy="792088"/>
          </a:xfrm>
        </p:spPr>
        <p:txBody>
          <a:bodyPr/>
          <a:lstStyle/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Fælles ekspeditionsord letter samtalen over radioen og sikrer genkendelig og præcis kommunikation.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51D2FA4A-360E-95B4-C691-95DA355B4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096" y="2757464"/>
            <a:ext cx="873125" cy="517525"/>
          </a:xfrm>
        </p:spPr>
        <p:txBody>
          <a:bodyPr/>
          <a:lstStyle/>
          <a:p>
            <a:r>
              <a:rPr lang="da-D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endParaRPr lang="da-DK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7CA00C37-5E56-AD4E-F6B6-7ACC89B8CC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42485" y="3429000"/>
            <a:ext cx="2232025" cy="647700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Radiotavshed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F9D13A64-6718-059F-7B2B-EE0CA4C3B0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Modtaget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ECD5A91-5B27-0087-58A6-A745736D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0371" y="4691693"/>
            <a:ext cx="1582738" cy="747713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Melding til alle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EDAACCBD-3387-B1DE-9B49-A214F529C6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3241" y="4715218"/>
            <a:ext cx="792163" cy="433388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34812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Opkaldsprocedure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036" y="1196753"/>
            <a:ext cx="6635080" cy="936104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Et opkald begynder med, at modtageren af meldingen nævnes to gange, derefter selve meldingen, så nævnes afsenderen en enkelt gang, og slutteligt skift/slut.</a:t>
            </a:r>
          </a:p>
        </p:txBody>
      </p:sp>
      <p:graphicFrame>
        <p:nvGraphicFramePr>
          <p:cNvPr id="4" name="Tabel 3" descr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44083"/>
              </p:ext>
            </p:extLst>
          </p:nvPr>
        </p:nvGraphicFramePr>
        <p:xfrm>
          <a:off x="755576" y="2348879"/>
          <a:ext cx="7632848" cy="405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123">
                  <a:extLst>
                    <a:ext uri="{9D8B030D-6E8A-4147-A177-3AD203B41FA5}">
                      <a16:colId xmlns:a16="http://schemas.microsoft.com/office/drawing/2014/main" val="2681211624"/>
                    </a:ext>
                  </a:extLst>
                </a:gridCol>
                <a:gridCol w="3036725">
                  <a:extLst>
                    <a:ext uri="{9D8B030D-6E8A-4147-A177-3AD203B41FA5}">
                      <a16:colId xmlns:a16="http://schemas.microsoft.com/office/drawing/2014/main" val="93296811"/>
                    </a:ext>
                  </a:extLst>
                </a:gridCol>
              </a:tblGrid>
              <a:tr h="342878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Opkaldsprocedure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8675159"/>
                  </a:ext>
                </a:extLst>
              </a:tr>
              <a:tr h="1099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ønsker at tale med ISL BRAND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BRAND, ISL BRAND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(MELDING/FORESPØRGSEL/POSITION)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ISL POLITI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1911319"/>
                  </a:ext>
                </a:extLst>
              </a:tr>
              <a:tr h="829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svarer, at han/hun har hørt opkaldet og er klar til at modtage melding/meddele position osv.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KLAR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ISL BRAND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1337081"/>
                  </a:ext>
                </a:extLst>
              </a:tr>
              <a:tr h="845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afgiver nu sin melding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–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meldingen afgives – 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334002"/>
                  </a:ext>
                </a:extLst>
              </a:tr>
              <a:tr h="594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kvitterer for meldingen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–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MODTAGET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ISL BRAND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0991064"/>
                  </a:ext>
                </a:extLst>
              </a:tr>
              <a:tr h="342878">
                <a:tc>
                  <a:txBody>
                    <a:bodyPr/>
                    <a:lstStyle/>
                    <a:p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afslutter opkaldet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</a:t>
                      </a:r>
                      <a:r>
                        <a:rPr lang="da-DK" sz="16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a-DK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SLUT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655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Opkaldsprocedure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16800"/>
            <a:ext cx="6635080" cy="79208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Et opkald begynder med, at modtageren af meldingen nævnes to gange, derefter selve meldingen, så nævnes afsenderen en enkelt gang, og slutteligt skift/slut.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2CECEB-19D1-BAD2-E662-3D0C46A1A8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2275" y="2296800"/>
            <a:ext cx="2840038" cy="631825"/>
          </a:xfrm>
        </p:spPr>
        <p:txBody>
          <a:bodyPr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 BRAND, ISL BRAND – melding – skift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192A6F80-62FD-9525-AE38-E998278993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90400" y="3495600"/>
            <a:ext cx="2437732" cy="1108075"/>
          </a:xfrm>
        </p:spPr>
        <p:txBody>
          <a:bodyPr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 BRAND – </a:t>
            </a:r>
            <a:b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er fremme ved indsatsområdet om 8 min. – ISL POLITI – skift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D2B79681-9C20-30C2-772A-9CF553D5D9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73325" y="5508000"/>
            <a:ext cx="1836738" cy="360363"/>
          </a:xfrm>
        </p:spPr>
        <p:txBody>
          <a:bodyPr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 BRAND – slut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411E0AEB-8E4D-C92B-83CF-38319ADB4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3200" y="2948400"/>
            <a:ext cx="1920875" cy="641350"/>
          </a:xfrm>
        </p:spPr>
        <p:txBody>
          <a:bodyPr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 POLITI – klar – ISL BRAND – skift</a:t>
            </a:r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A3F2F70A-5792-664B-C2DC-A64F1E700F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6000" y="4914000"/>
            <a:ext cx="2359025" cy="661987"/>
          </a:xfrm>
        </p:spPr>
        <p:txBody>
          <a:bodyPr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 POLITI – modtaget – ISL BRAND – skift</a:t>
            </a:r>
          </a:p>
        </p:txBody>
      </p:sp>
    </p:spTree>
    <p:extLst>
      <p:ext uri="{BB962C8B-B14F-4D97-AF65-F5344CB8AC3E}">
        <p14:creationId xmlns:p14="http://schemas.microsoft.com/office/powerpoint/2010/main" val="18779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Postkort-modellen</a:t>
            </a:r>
          </a:p>
        </p:txBody>
      </p:sp>
      <p:pic>
        <p:nvPicPr>
          <p:cNvPr id="8" name="Billede 7" descr="Billede af Postkort-modellen: 2 x modtager, Meddelelse, Afsender.&#10;">
            <a:extLst>
              <a:ext uri="{FF2B5EF4-FFF2-40B4-BE49-F238E27FC236}">
                <a16:creationId xmlns:a16="http://schemas.microsoft.com/office/drawing/2014/main" id="{E422F870-484A-DBE4-F0A0-A356A53F5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" y="1461600"/>
            <a:ext cx="7775246" cy="4502771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DD299060-46D8-68EB-6EE3-68C546E2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4716621"/>
            <a:ext cx="2073368" cy="1799323"/>
          </a:xfrm>
        </p:spPr>
        <p:txBody>
          <a:bodyPr/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Et opkald begynder med, at modtageren af meldingen nævnes to gange, derefter selve meldingen, hvorefter afsenderen nævnes en enkelt gang.</a:t>
            </a:r>
          </a:p>
        </p:txBody>
      </p:sp>
    </p:spTree>
    <p:extLst>
      <p:ext uri="{BB962C8B-B14F-4D97-AF65-F5344CB8AC3E}">
        <p14:creationId xmlns:p14="http://schemas.microsoft.com/office/powerpoint/2010/main" val="19717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ICAO-alfabetet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108012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da-DK" sz="1800" dirty="0"/>
              <a:t>Brugen af NATO’s fonetiske alfabet udelukker misforståelser om, hvilket bogstav der siges i meldingen.</a:t>
            </a:r>
          </a:p>
          <a:p>
            <a:pPr marL="0" indent="0">
              <a:buNone/>
            </a:pPr>
            <a:r>
              <a:rPr lang="da-DK" sz="1800" dirty="0"/>
              <a:t>Nummerpladen AI 58237 siges således: ALFA INDIA 5-8-2-3-7.</a:t>
            </a:r>
          </a:p>
        </p:txBody>
      </p:sp>
      <p:pic>
        <p:nvPicPr>
          <p:cNvPr id="4" name="Billede 3" descr="Tabel som viser ICAO-alfabete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3" y="2780928"/>
            <a:ext cx="815109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Taleteknik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spcAft>
                <a:spcPts val="2150"/>
              </a:spcAft>
            </a:pPr>
            <a:r>
              <a:rPr lang="da-DK" sz="1800" dirty="0"/>
              <a:t>Tal tydeligt</a:t>
            </a:r>
          </a:p>
          <a:p>
            <a:pPr marL="214313" indent="-214313">
              <a:spcAft>
                <a:spcPts val="2150"/>
              </a:spcAft>
            </a:pPr>
            <a:r>
              <a:rPr lang="da-DK" sz="1800" dirty="0"/>
              <a:t>Hold den naturlige rytme, du har i daglig tale</a:t>
            </a:r>
          </a:p>
          <a:p>
            <a:pPr marL="214313" indent="-214313">
              <a:spcAft>
                <a:spcPts val="2150"/>
              </a:spcAft>
            </a:pPr>
            <a:r>
              <a:rPr lang="da-DK" sz="1800" dirty="0"/>
              <a:t>Tal jævnt og roligt</a:t>
            </a:r>
          </a:p>
          <a:p>
            <a:pPr marL="214313" indent="-214313">
              <a:spcAft>
                <a:spcPts val="2150"/>
              </a:spcAft>
            </a:pPr>
            <a:r>
              <a:rPr lang="da-DK" sz="1800" dirty="0"/>
              <a:t>Sænk ikke stemmen på den sidste del af meldingen</a:t>
            </a:r>
          </a:p>
          <a:p>
            <a:pPr marL="214313" indent="-214313">
              <a:spcAft>
                <a:spcPts val="2150"/>
              </a:spcAft>
            </a:pPr>
            <a:r>
              <a:rPr lang="da-DK" sz="1800" dirty="0"/>
              <a:t>Formulér dig kort og præcist</a:t>
            </a:r>
          </a:p>
          <a:p>
            <a:pPr marL="214313" indent="-214313">
              <a:spcAft>
                <a:spcPts val="2150"/>
              </a:spcAft>
            </a:pPr>
            <a:r>
              <a:rPr lang="da-DK" sz="1800" dirty="0"/>
              <a:t>Gør ophold mellem sætninger eller udtryk, </a:t>
            </a:r>
            <a:br>
              <a:rPr lang="da-DK" sz="1800" dirty="0"/>
            </a:br>
            <a:r>
              <a:rPr lang="da-DK" sz="1800" dirty="0"/>
              <a:t>når meldingen skal skrives ned.</a:t>
            </a:r>
          </a:p>
        </p:txBody>
      </p:sp>
    </p:spTree>
    <p:extLst>
      <p:ext uri="{BB962C8B-B14F-4D97-AF65-F5344CB8AC3E}">
        <p14:creationId xmlns:p14="http://schemas.microsoft.com/office/powerpoint/2010/main" val="2568355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2ec2e411-9f09-41fd-863b-98e1043ac8ba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FB_Pres_DK_template_ny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B-skabelon DK.potx" id="{E589DF7C-D30E-4F93-AB76-2F036CFE4933}" vid="{E2850E7F-1DEC-4BC0-A6EB-387C29C235E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CFB-præsentation DK</Template>
  <TotalTime>183</TotalTime>
  <Words>412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CFB_Pres_DK_template_ny</vt:lpstr>
      <vt:lpstr>think-cell Slide</vt:lpstr>
      <vt:lpstr>Fælles radiosprog og god  radiodisciplin på SINE</vt:lpstr>
      <vt:lpstr>Indhold</vt:lpstr>
      <vt:lpstr>Radiodisciplin</vt:lpstr>
      <vt:lpstr>Ekspeditionsord</vt:lpstr>
      <vt:lpstr>Opkaldsprocedure</vt:lpstr>
      <vt:lpstr>Opkaldsprocedure</vt:lpstr>
      <vt:lpstr>Postkort-modellen</vt:lpstr>
      <vt:lpstr>ICAO-alfabetet</vt:lpstr>
      <vt:lpstr>Taleteknik</vt:lpstr>
      <vt:lpstr>Udtale af 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radiosprog og god radiodisciplin på SINE</dc:title>
  <cp:revision>30</cp:revision>
  <cp:lastPrinted>2015-04-23T06:46:07Z</cp:lastPrinted>
  <dcterms:created xsi:type="dcterms:W3CDTF">2023-01-17T10:17:02Z</dcterms:created>
  <dcterms:modified xsi:type="dcterms:W3CDTF">2024-06-26T13:56:42Z</dcterms:modified>
</cp:coreProperties>
</file>