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302" r:id="rId3"/>
    <p:sldId id="295" r:id="rId4"/>
    <p:sldId id="296" r:id="rId5"/>
    <p:sldId id="297" r:id="rId6"/>
    <p:sldId id="307" r:id="rId7"/>
    <p:sldId id="298" r:id="rId8"/>
    <p:sldId id="304" r:id="rId9"/>
    <p:sldId id="303" r:id="rId10"/>
    <p:sldId id="299" r:id="rId11"/>
    <p:sldId id="301" r:id="rId12"/>
  </p:sldIdLst>
  <p:sldSz cx="9144000" cy="6858000" type="screen4x3"/>
  <p:notesSz cx="6805613" cy="9944100"/>
  <p:custDataLst>
    <p:tags r:id="rId15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Mørkt layout 2 - Markering 1/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280" autoAdjust="0"/>
  </p:normalViewPr>
  <p:slideViewPr>
    <p:cSldViewPr>
      <p:cViewPr varScale="1">
        <p:scale>
          <a:sx n="72" d="100"/>
          <a:sy n="72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>
            <a:fillRect/>
          </a:stretch>
        </p:blipFill>
        <p:spPr bwMode="auto">
          <a:xfrm>
            <a:off x="0" y="0"/>
            <a:ext cx="68056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25FC6E4-4779-49C8-A1E2-68907257B10A}" type="datetimeFigureOut">
              <a:rPr lang="da-DK"/>
              <a:pPr>
                <a:defRPr/>
              </a:pPr>
              <a:t>26-06-2024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side #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C6F02E1-DD46-4D94-82C1-ABAF7ABFC3B1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0714203-951A-4E82-B4DA-ADDEF673CEA5}" type="datetimeFigureOut">
              <a:rPr lang="da-DK"/>
              <a:pPr>
                <a:defRPr/>
              </a:pPr>
              <a:t>26-06-2024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side #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8D67188-9DDC-40A4-9F60-9120EFA89E3B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7172" name="Pladsholder til sidefod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/>
              <a:t>side #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 b="1"/>
              <a:t>René</a:t>
            </a:r>
          </a:p>
        </p:txBody>
      </p:sp>
      <p:sp>
        <p:nvSpPr>
          <p:cNvPr id="15364" name="Pladsholder til sidefod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/>
              <a:t>side #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50" name="think-cell data - do not delete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926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45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39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074" name="think-cell data - do not delete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23209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 rot="5400000">
            <a:off x="7416800" y="5326063"/>
            <a:ext cx="1371600" cy="304800"/>
          </a:xfrm>
        </p:spPr>
        <p:txBody>
          <a:bodyPr/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481763" y="4759325"/>
            <a:ext cx="1371600" cy="1447800"/>
          </a:xfrm>
        </p:spPr>
        <p:txBody>
          <a:bodyPr/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65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45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75753E-1A7E-CCD4-1E91-0864015F8C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92950" y="3573463"/>
            <a:ext cx="1727200" cy="251936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79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4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2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984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31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2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think-cell data - do not delete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0" name="think-cell data - do not delete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Billed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  <a:p>
            <a:pPr lvl="4"/>
            <a:endParaRPr lang="da-DK" altLang="da-DK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21" r:id="rId2"/>
    <p:sldLayoutId id="2147484232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1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kkerhedsnet.d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kerhedsnet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 noChangeArrowheads="1"/>
          </p:cNvSpPr>
          <p:nvPr>
            <p:ph type="ctrTitle"/>
          </p:nvPr>
        </p:nvSpPr>
        <p:spPr>
          <a:xfrm>
            <a:off x="795338" y="1438275"/>
            <a:ext cx="6291262" cy="1790700"/>
          </a:xfrm>
        </p:spPr>
        <p:txBody>
          <a:bodyPr/>
          <a:lstStyle/>
          <a:p>
            <a:pPr eaLnBrk="1" hangingPunct="1"/>
            <a:r>
              <a:rPr lang="da-DK" altLang="da-DK" sz="3000" dirty="0"/>
              <a:t>DMO og Euro DMO</a:t>
            </a:r>
          </a:p>
        </p:txBody>
      </p:sp>
      <p:sp>
        <p:nvSpPr>
          <p:cNvPr id="5" name="Rektangel 3"/>
          <p:cNvSpPr>
            <a:spLocks noGrp="1" noChangeArrowheads="1"/>
          </p:cNvSpPr>
          <p:nvPr>
            <p:ph type="subTitle" idx="1"/>
          </p:nvPr>
        </p:nvSpPr>
        <p:spPr>
          <a:xfrm>
            <a:off x="795338" y="3429000"/>
            <a:ext cx="6291262" cy="2895600"/>
          </a:xfrm>
        </p:spPr>
        <p:txBody>
          <a:bodyPr/>
          <a:lstStyle/>
          <a:p>
            <a:pPr eaLnBrk="1" hangingPunct="1"/>
            <a:endParaRPr lang="da-DK" altLang="da-DK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Euro DMO</a:t>
            </a:r>
          </a:p>
        </p:txBody>
      </p:sp>
      <p:sp>
        <p:nvSpPr>
          <p:cNvPr id="17411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3024237"/>
          </a:xfrm>
        </p:spPr>
        <p:txBody>
          <a:bodyPr/>
          <a:lstStyle/>
          <a:p>
            <a:pPr marL="0" indent="0"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da-DK" altLang="da-DK" dirty="0"/>
              <a:t>Alle radioer indeholder som udgangspunkt 10 Euro DMO-talegrupper, som ikke er krypterede.</a:t>
            </a:r>
          </a:p>
          <a:p>
            <a:pPr marL="0" indent="0"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da-DK" altLang="da-DK" dirty="0"/>
              <a:t>Disse talegrupper er beregnet til kommunikation med beredskaber i andre lande, der også anvender Tetra-radioer, heriblandt Sverige, Norge og Tyskland.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da-DK" dirty="0"/>
              <a:t>Man skal være opmærksom på, at Euro DMO-talegrupperne deler samme frekvens med nogle talegrupper i SKS DMO samt nogle af beredskabernes interne talegrupper. Talegrupperne kan derfor forstyrre hinanden, hvis de bruges inden for samme geografiske område.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Talegrupper i Euro DMO</a:t>
            </a:r>
          </a:p>
        </p:txBody>
      </p:sp>
      <p:pic>
        <p:nvPicPr>
          <p:cNvPr id="5" name="Billede 4" descr="Logo: CFB – Center for Beredskabskommunikation.">
            <a:extLst>
              <a:ext uri="{FF2B5EF4-FFF2-40B4-BE49-F238E27FC236}">
                <a16:creationId xmlns:a16="http://schemas.microsoft.com/office/drawing/2014/main" id="{35584A2A-ABDC-C6B6-268B-F4D40D8AE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7429"/>
            <a:ext cx="1944216" cy="459283"/>
          </a:xfrm>
          <a:prstGeom prst="rect">
            <a:avLst/>
          </a:prstGeom>
        </p:spPr>
      </p:pic>
      <p:graphicFrame>
        <p:nvGraphicFramePr>
          <p:cNvPr id="6" name="Tabel 5" descr="Tab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489902"/>
              </p:ext>
            </p:extLst>
          </p:nvPr>
        </p:nvGraphicFramePr>
        <p:xfrm>
          <a:off x="2267744" y="1412875"/>
          <a:ext cx="4248472" cy="3733796"/>
        </p:xfrm>
        <a:graphic>
          <a:graphicData uri="http://schemas.openxmlformats.org/drawingml/2006/table">
            <a:tbl>
              <a:tblPr firstRow="1"/>
              <a:tblGrid>
                <a:gridCol w="2192206">
                  <a:extLst>
                    <a:ext uri="{9D8B030D-6E8A-4147-A177-3AD203B41FA5}">
                      <a16:colId xmlns:a16="http://schemas.microsoft.com/office/drawing/2014/main" val="2174012198"/>
                    </a:ext>
                  </a:extLst>
                </a:gridCol>
                <a:gridCol w="2056266">
                  <a:extLst>
                    <a:ext uri="{9D8B030D-6E8A-4147-A177-3AD203B41FA5}">
                      <a16:colId xmlns:a16="http://schemas.microsoft.com/office/drawing/2014/main" val="4214755333"/>
                    </a:ext>
                  </a:extLst>
                </a:gridCol>
              </a:tblGrid>
              <a:tr h="638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DMO-talegruppe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Nationale DMO-talegrupper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82223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1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ISL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56706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2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2794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3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Leder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77579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4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85186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5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KST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26579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6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Holdleder Brand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17860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7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38286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8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 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93974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9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3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02730"/>
                  </a:ext>
                </a:extLst>
              </a:tr>
              <a:tr h="309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10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93806"/>
                  </a:ext>
                </a:extLst>
              </a:tr>
            </a:tbl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5A4E2C-142C-12F3-C7DA-C915DADD3D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84262" y="5558400"/>
            <a:ext cx="5256337" cy="85883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1400" dirty="0">
                <a:latin typeface="Calibri" panose="020F0502020204030204" pitchFamily="34" charset="0"/>
              </a:rPr>
              <a:t>Ovenstående talegrupper deler samme frekvens og kan risikere at forstyrre hinanden, hvilket man fx skal være opmærksom på ved hændelser i grænseområder.</a:t>
            </a:r>
            <a:endParaRPr lang="da-DK" altLang="da-DK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30242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a-DK" b="1" dirty="0"/>
              <a:t>DMO</a:t>
            </a:r>
          </a:p>
          <a:p>
            <a:pPr>
              <a:defRPr/>
            </a:pPr>
            <a:r>
              <a:rPr lang="da-DK" dirty="0"/>
              <a:t>Anvendelse af DMO</a:t>
            </a:r>
          </a:p>
          <a:p>
            <a:pPr>
              <a:defRPr/>
            </a:pPr>
            <a:r>
              <a:rPr lang="da-DK" dirty="0"/>
              <a:t>Opmærksomhedspunkter ved brug af DMO</a:t>
            </a:r>
            <a:endParaRPr lang="da-DK" b="1" dirty="0"/>
          </a:p>
          <a:p>
            <a:pPr>
              <a:defRPr/>
            </a:pPr>
            <a:r>
              <a:rPr lang="da-DK" dirty="0"/>
              <a:t>Talegrupper i DMO skadestedssæt (SKS)</a:t>
            </a:r>
          </a:p>
          <a:p>
            <a:pPr>
              <a:defRPr/>
            </a:pPr>
            <a:r>
              <a:rPr lang="da-DK" altLang="da-DK" dirty="0"/>
              <a:t>Indsatsledelsens kommunikation i DMO</a:t>
            </a:r>
            <a:endParaRPr lang="da-DK" dirty="0"/>
          </a:p>
          <a:p>
            <a:pPr>
              <a:defRPr/>
            </a:pPr>
            <a:r>
              <a:rPr lang="da-DK" dirty="0"/>
              <a:t>Intern kommunikation i DMO</a:t>
            </a:r>
          </a:p>
          <a:p>
            <a:pPr marL="0" indent="0">
              <a:spcBef>
                <a:spcPts val="2700"/>
              </a:spcBef>
              <a:buFont typeface="Arial" panose="020B0604020202020204" pitchFamily="34" charset="0"/>
              <a:buNone/>
              <a:defRPr/>
            </a:pPr>
            <a:r>
              <a:rPr lang="da-DK" b="1" dirty="0"/>
              <a:t>DMO-</a:t>
            </a:r>
            <a:r>
              <a:rPr lang="da-DK" b="1" dirty="0" err="1"/>
              <a:t>netskitser</a:t>
            </a:r>
            <a:endParaRPr lang="da-DK" dirty="0"/>
          </a:p>
          <a:p>
            <a:pPr marL="0" indent="0">
              <a:spcBef>
                <a:spcPts val="2700"/>
              </a:spcBef>
              <a:buFont typeface="Arial" panose="020B0604020202020204" pitchFamily="34" charset="0"/>
              <a:buNone/>
              <a:defRPr/>
            </a:pPr>
            <a:r>
              <a:rPr lang="da-DK" b="1" dirty="0"/>
              <a:t>Euro DMO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Anvendelse af DMO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7138988" cy="230415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altLang="da-DK" dirty="0"/>
              <a:t>DMO (</a:t>
            </a:r>
            <a:r>
              <a:rPr lang="da-DK" altLang="da-DK" dirty="0" err="1"/>
              <a:t>direct</a:t>
            </a:r>
            <a:r>
              <a:rPr lang="da-DK" altLang="da-DK" dirty="0"/>
              <a:t> mode) er en mindre avanceret form for kommunikation, hvor radioerne kommunikerer direkte sammen uden om SINE-nettet.</a:t>
            </a:r>
          </a:p>
          <a:p>
            <a:pPr marL="0" indent="0">
              <a:spcBef>
                <a:spcPts val="2700"/>
              </a:spcBef>
              <a:spcAft>
                <a:spcPts val="2300"/>
              </a:spcAft>
              <a:buFont typeface="Arial" panose="020B0604020202020204" pitchFamily="34" charset="0"/>
              <a:buNone/>
            </a:pPr>
            <a:r>
              <a:rPr lang="da-DK" altLang="da-DK" dirty="0"/>
              <a:t>Radioerne skal være inden for rækkevidde af hinanden for at benytte DMO.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da-DK" dirty="0"/>
              <a:t>Rækkevidden vil variere alt afhængigt af radioens kapacitet (sendestyrke) og omgivelserne, men den vil i åbent landskab ligge på op til ca. to kilometer. I byområder er </a:t>
            </a:r>
            <a:r>
              <a:rPr lang="da-DK" altLang="da-DK" dirty="0" err="1"/>
              <a:t>rækkeviden</a:t>
            </a:r>
            <a:r>
              <a:rPr lang="da-DK" altLang="da-DK" dirty="0"/>
              <a:t> væsentligt mindre.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Opmærksomhedspunkter ved brug af DMO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33122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/>
            </a:pPr>
            <a:r>
              <a:rPr lang="da-DK" altLang="da-DK" dirty="0"/>
              <a:t>Ved brug af DMO skal man være opmærksom på følgende:</a:t>
            </a:r>
          </a:p>
          <a:p>
            <a:pPr>
              <a:spcAft>
                <a:spcPts val="2000"/>
              </a:spcAft>
              <a:defRPr/>
            </a:pPr>
            <a:r>
              <a:rPr lang="da-DK" altLang="da-DK" dirty="0"/>
              <a:t>Nødopkald kan ikke med sikkerhed gå tilbage til vagtcentralen</a:t>
            </a:r>
          </a:p>
          <a:p>
            <a:pPr>
              <a:spcAft>
                <a:spcPts val="2000"/>
              </a:spcAft>
              <a:defRPr/>
            </a:pPr>
            <a:r>
              <a:rPr lang="da-DK" altLang="da-DK" dirty="0"/>
              <a:t>Kontakt til baglandet (fx vagtcentral og tilgående styrker) kan ikke opretholdes</a:t>
            </a:r>
          </a:p>
          <a:p>
            <a:pPr>
              <a:spcAft>
                <a:spcPts val="2000"/>
              </a:spcAft>
              <a:defRPr/>
            </a:pPr>
            <a:r>
              <a:rPr lang="da-DK" altLang="da-DK" dirty="0"/>
              <a:t>Funktioner som positionering, stillelytning og statusmeldinger er ikke mulige</a:t>
            </a:r>
          </a:p>
          <a:p>
            <a:pPr>
              <a:defRPr/>
            </a:pPr>
            <a:r>
              <a:rPr lang="da-DK" altLang="da-DK" dirty="0"/>
              <a:t>Det er den pågældende radios programmering, der afgør, om radioen er krypteret og dermed ikke kan aflyttes af uvedkommende.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Talegrupper i DMO skadestedssæt</a:t>
            </a:r>
          </a:p>
        </p:txBody>
      </p:sp>
      <p:sp>
        <p:nvSpPr>
          <p:cNvPr id="11268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93672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altLang="da-DK" dirty="0"/>
              <a:t>Alle SINE-radioer er som udgangspunkt programmeret med ét DMO skadestedssæt (SKS), der indeholder seks talegrupper, der er dedikeret til beredskabernes tværgående kommunikation uden om SINE-nettet.</a:t>
            </a:r>
          </a:p>
        </p:txBody>
      </p:sp>
      <p:pic>
        <p:nvPicPr>
          <p:cNvPr id="11269" name="Billede 5" descr="Skærmprint af en tabel med tekst.&#10;Kontakt Center for Beredskabskommunikation for en gennemgang af teksten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28999" r="34250" b="24800"/>
          <a:stretch>
            <a:fillRect/>
          </a:stretch>
        </p:blipFill>
        <p:spPr bwMode="auto">
          <a:xfrm>
            <a:off x="355600" y="2349500"/>
            <a:ext cx="6765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3366147-DE87-C06C-2C2F-1F757C44F9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36800" y="3909600"/>
            <a:ext cx="1407096" cy="22562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a-DK" altLang="da-DK" sz="1400" dirty="0"/>
              <a:t>Beslutning om skift til SKS DMO foregår efter samme principper som skift til tildelt SKS TMO og træffes udelukkende af indsatsledelsen, jf. REFIL.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Indsatsledelsens kommunikation i DMO</a:t>
            </a:r>
          </a:p>
        </p:txBody>
      </p:sp>
      <p:pic>
        <p:nvPicPr>
          <p:cNvPr id="3" name="Billede 2" descr="Diagram som viser Indsatsledelsens kommunikation i DMO.&#10;DMO SKS Talegruppe ISL, går videre til&#10;- ISL POLITI&#10;- ISL SUND&#10;- ISL BRAND&#10;">
            <a:extLst>
              <a:ext uri="{FF2B5EF4-FFF2-40B4-BE49-F238E27FC236}">
                <a16:creationId xmlns:a16="http://schemas.microsoft.com/office/drawing/2014/main" id="{284EFD96-D312-6755-ADDB-782308BE4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909763"/>
            <a:ext cx="6788793" cy="47466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Intern kommunikation i DMO</a:t>
            </a:r>
          </a:p>
        </p:txBody>
      </p:sp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457200" y="1512000"/>
            <a:ext cx="6635080" cy="72025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altLang="da-DK" dirty="0"/>
              <a:t>Følgende beredskabssektorer råder over et antal interne DMO-talegrupper til kommunikation i egen sektor.</a:t>
            </a:r>
          </a:p>
        </p:txBody>
      </p:sp>
      <p:pic>
        <p:nvPicPr>
          <p:cNvPr id="13316" name="Billede 5" descr="Skærmprint af en tabel med tekst.&#10;Kontakt Center for Beredskabskommunikation for en gennemgang af tekste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3700" r="59448" b="17101"/>
          <a:stretch>
            <a:fillRect/>
          </a:stretch>
        </p:blipFill>
        <p:spPr bwMode="auto">
          <a:xfrm>
            <a:off x="323850" y="2205038"/>
            <a:ext cx="59626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2BBB6AE-6BEF-ED0E-2661-A4CED8FDE6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800" y="6170400"/>
            <a:ext cx="5791919" cy="50234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a-DK" altLang="da-DK" sz="1400" dirty="0"/>
              <a:t>* Politiets interne DMO-talegrupper findes på politiets interne platforme</a:t>
            </a:r>
            <a:r>
              <a:rPr lang="da-DK" altLang="da-DK" sz="12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Billede 8" descr="Skærmprint af diagrammet ISL BRAND - indsatsområde.&#10;Kontakt Center for Beredskabskommunikation for en gennemgang af diagramm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2701" r="17319" b="10802"/>
          <a:stretch>
            <a:fillRect/>
          </a:stretch>
        </p:blipFill>
        <p:spPr bwMode="auto">
          <a:xfrm>
            <a:off x="179388" y="260350"/>
            <a:ext cx="87344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8FF6E1-CE9F-DE0F-C239-10E0BB72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5706000"/>
            <a:ext cx="6635080" cy="465138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600" dirty="0"/>
              <a:t>Der er flere </a:t>
            </a:r>
            <a:r>
              <a:rPr lang="da-DK" altLang="da-DK" sz="1600" dirty="0" err="1"/>
              <a:t>netskitser</a:t>
            </a:r>
            <a:r>
              <a:rPr lang="da-DK" altLang="da-DK" sz="1600" dirty="0"/>
              <a:t> på </a:t>
            </a:r>
            <a:r>
              <a:rPr lang="da-DK" altLang="da-DK" sz="1600" dirty="0">
                <a:hlinkClick r:id="rId4" tooltip="www.sikkerhedsnet.dk"/>
              </a:rPr>
              <a:t>www.sikkerhedsnet.dk </a:t>
            </a:r>
            <a:endParaRPr lang="da-DK" altLang="da-DK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5" descr="Skærmprint af diagrammet ISL BRAND – indsatsområde opdelt i 2 skadesteder.&#10;Kontakt Center for Beredskabskommunikation for en gennemgang af diagrammet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2002" r="17319" b="13600"/>
          <a:stretch>
            <a:fillRect/>
          </a:stretch>
        </p:blipFill>
        <p:spPr bwMode="auto">
          <a:xfrm>
            <a:off x="61913" y="30163"/>
            <a:ext cx="904716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BE3185-A678-399C-AE41-E2647688D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5706000"/>
            <a:ext cx="6635080" cy="338138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600" dirty="0"/>
              <a:t>Der er flere </a:t>
            </a:r>
            <a:r>
              <a:rPr lang="da-DK" altLang="da-DK" sz="1600" dirty="0" err="1"/>
              <a:t>netskitser</a:t>
            </a:r>
            <a:r>
              <a:rPr lang="da-DK" altLang="da-DK" sz="1600" dirty="0"/>
              <a:t> på </a:t>
            </a:r>
            <a:r>
              <a:rPr lang="da-DK" altLang="da-DK" sz="1600" dirty="0">
                <a:hlinkClick r:id="rId3" tooltip="www.sikkerhedsnet.dk"/>
              </a:rPr>
              <a:t>www.sikkerhedsnet.dk</a:t>
            </a:r>
            <a:endParaRPr lang="da-DK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SSISTID" val="58e6d407-03c5-475a-80f8-9e1127a583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FB-powerpoint DK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9091</TotalTime>
  <Words>443</Words>
  <Application>Microsoft Office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CFB-powerpoint DK</vt:lpstr>
      <vt:lpstr>think-cell Slide</vt:lpstr>
      <vt:lpstr>DMO og Euro DMO</vt:lpstr>
      <vt:lpstr>Indhold</vt:lpstr>
      <vt:lpstr>Anvendelse af DMO</vt:lpstr>
      <vt:lpstr>Opmærksomhedspunkter ved brug af DMO</vt:lpstr>
      <vt:lpstr>Talegrupper i DMO skadestedssæt</vt:lpstr>
      <vt:lpstr>Indsatsledelsens kommunikation i DMO</vt:lpstr>
      <vt:lpstr>Intern kommunikation i DMO</vt:lpstr>
      <vt:lpstr>PowerPoint Presentation</vt:lpstr>
      <vt:lpstr>PowerPoint Presentation</vt:lpstr>
      <vt:lpstr>Euro DMO</vt:lpstr>
      <vt:lpstr>Talegrupper i Euro DMO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DMO og Euro DMO</dc:title>
  <cp:revision>30</cp:revision>
  <cp:lastPrinted>2018-10-30T14:42:45Z</cp:lastPrinted>
  <dcterms:created xsi:type="dcterms:W3CDTF">2013-12-09T07:52:30Z</dcterms:created>
  <dcterms:modified xsi:type="dcterms:W3CDTF">2024-06-26T07:19:26Z</dcterms:modified>
</cp:coreProperties>
</file>