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86" r:id="rId4"/>
    <p:sldId id="304" r:id="rId5"/>
    <p:sldId id="305" r:id="rId6"/>
    <p:sldId id="307" r:id="rId7"/>
    <p:sldId id="309" r:id="rId8"/>
    <p:sldId id="310" r:id="rId9"/>
    <p:sldId id="297" r:id="rId10"/>
    <p:sldId id="298" r:id="rId11"/>
    <p:sldId id="299" r:id="rId12"/>
    <p:sldId id="300" r:id="rId13"/>
    <p:sldId id="301" r:id="rId14"/>
  </p:sldIdLst>
  <p:sldSz cx="9144000" cy="6858000" type="screen4x3"/>
  <p:notesSz cx="6810375" cy="9942513"/>
  <p:custDataLst>
    <p:tags r:id="rId17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60" autoAdjust="0"/>
    <p:restoredTop sz="94280" autoAdjust="0"/>
  </p:normalViewPr>
  <p:slideViewPr>
    <p:cSldViewPr>
      <p:cViewPr varScale="1">
        <p:scale>
          <a:sx n="72" d="100"/>
          <a:sy n="72" d="100"/>
        </p:scale>
        <p:origin x="4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2"/>
          <a:stretch/>
        </p:blipFill>
        <p:spPr>
          <a:xfrm>
            <a:off x="0" y="0"/>
            <a:ext cx="6810375" cy="801337"/>
          </a:xfrm>
          <a:prstGeom prst="rect">
            <a:avLst/>
          </a:prstGeom>
        </p:spPr>
      </p:pic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9888C-E7DB-446E-9078-C554544BB230}" type="datetimeFigureOut">
              <a:rPr lang="da-DK" smtClean="0">
                <a:latin typeface="Times New Roman" pitchFamily="18" charset="0"/>
                <a:cs typeface="Times New Roman" pitchFamily="18" charset="0"/>
              </a:rPr>
              <a:pPr/>
              <a:t>26-06-2024</a:t>
            </a:fld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E0847-E0E0-4EF1-88B9-C7E81D90CFEF}" type="slidenum">
              <a:rPr lang="da-DK" smtClean="0">
                <a:latin typeface="Times New Roman" pitchFamily="18" charset="0"/>
                <a:cs typeface="Times New Roman" pitchFamily="18" charset="0"/>
              </a:rPr>
              <a:pPr/>
              <a:t>‹#›</a:t>
            </a:fld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5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D937378-EFDA-43D6-9B22-80006074F14C}" type="datetimeFigureOut">
              <a:rPr lang="da-DK" smtClean="0"/>
              <a:pPr/>
              <a:t>26-06-2024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1A8CB79-3805-45A8-A9AC-E30FC4EE625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511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CB79-3805-45A8-A9AC-E30FC4EE625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570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Tilføj evt. info om TES-talegrupper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CB79-3805-45A8-A9AC-E30FC4EE625F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344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CB79-3805-45A8-A9AC-E30FC4EE625F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632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1438275"/>
            <a:ext cx="6291262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600"/>
              </a:lnSpc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429000"/>
            <a:ext cx="6291262" cy="2895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973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351723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559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565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47565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47565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482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635080" cy="940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63508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5913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 rot="5400000">
            <a:off x="2320240" y="0"/>
            <a:ext cx="6858000" cy="6858000"/>
          </a:xfrm>
          <a:prstGeom prst="rect">
            <a:avLst/>
          </a:prstGeom>
        </p:spPr>
      </p:pic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6444208" y="274639"/>
            <a:ext cx="1800200" cy="437849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150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416924" y="5326707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482308" y="4759052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383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6635080" cy="4713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236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623720" y="1438275"/>
            <a:ext cx="2340768" cy="471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480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7340" y="6093296"/>
            <a:ext cx="6635080" cy="520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892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258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6635080" cy="36004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240360" cy="4281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100"/>
            </a:lvl5pPr>
            <a:lvl6pPr>
              <a:defRPr sz="1000">
                <a:latin typeface="Times New Roman" pitchFamily="18" charset="0"/>
                <a:cs typeface="Times New Roman" pitchFamily="18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851920" y="1844824"/>
            <a:ext cx="3240360" cy="4281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000">
                <a:latin typeface="Times New Roman" pitchFamily="18" charset="0"/>
                <a:cs typeface="Times New Roman" pitchFamily="18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628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23807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38071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852937" y="1535113"/>
            <a:ext cx="323934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852937" y="2174875"/>
            <a:ext cx="3239343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35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>Klik for at redigere i master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743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38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468008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led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5338" y="1438275"/>
            <a:ext cx="6291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5338" y="1906588"/>
            <a:ext cx="62912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4"/>
            <a:endParaRPr lang="da-DK" dirty="0"/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14" name="Footer Placeholder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6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kkerhedsnet.d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da-DK" dirty="0"/>
              <a:t>Talegrupper og skadestedssæt (SKS)</a:t>
            </a:r>
          </a:p>
        </p:txBody>
      </p:sp>
      <p:sp>
        <p:nvSpPr>
          <p:cNvPr id="5" name="Undertitel 2"/>
          <p:cNvSpPr>
            <a:spLocks noGrp="1"/>
          </p:cNvSpPr>
          <p:nvPr>
            <p:ph type="subTitle" idx="4294967295"/>
          </p:nvPr>
        </p:nvSpPr>
        <p:spPr>
          <a:xfrm>
            <a:off x="755576" y="3861048"/>
            <a:ext cx="6400800" cy="175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a-DK" dirty="0"/>
              <a:t>Opbygning og anvendelse af skadestedsæt</a:t>
            </a:r>
          </a:p>
        </p:txBody>
      </p:sp>
    </p:spTree>
    <p:extLst>
      <p:ext uri="{BB962C8B-B14F-4D97-AF65-F5344CB8AC3E}">
        <p14:creationId xmlns:p14="http://schemas.microsoft.com/office/powerpoint/2010/main" val="285723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Skift til tildelt skadestedssæt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7"/>
            <a:ext cx="6635080" cy="4464496"/>
          </a:xfrm>
        </p:spPr>
        <p:txBody>
          <a:bodyPr/>
          <a:lstStyle/>
          <a:p>
            <a:pPr marL="0" indent="0">
              <a:spcAft>
                <a:spcPts val="2350"/>
              </a:spcAft>
              <a:buNone/>
            </a:pPr>
            <a:r>
              <a:rPr lang="da-DK" dirty="0"/>
              <a:t>Skift til tildelt SKS kan ske på tre måder:</a:t>
            </a:r>
          </a:p>
          <a:p>
            <a:pPr>
              <a:spcAft>
                <a:spcPts val="2000"/>
              </a:spcAft>
              <a:buFont typeface="+mj-lt"/>
              <a:buAutoNum type="arabicPeriod"/>
            </a:pPr>
            <a:r>
              <a:rPr lang="da-DK" b="1" dirty="0"/>
              <a:t>Under fremkørsel;</a:t>
            </a:r>
            <a:r>
              <a:rPr lang="da-DK" dirty="0"/>
              <a:t> hvis situationen tilsiger det og indsatsledelsen er enige om det</a:t>
            </a:r>
          </a:p>
          <a:p>
            <a:pPr>
              <a:spcAft>
                <a:spcPts val="2000"/>
              </a:spcAft>
              <a:buFont typeface="+mj-lt"/>
              <a:buAutoNum type="arabicPeriod"/>
            </a:pPr>
            <a:r>
              <a:rPr lang="da-DK" b="1" dirty="0"/>
              <a:t>I indsatsområdet</a:t>
            </a:r>
            <a:r>
              <a:rPr lang="da-DK" dirty="0"/>
              <a:t>; når indsatsledelsen er enige om det. Her underretter hver indsatsleder egne styrker. Hvis politiet ikke sender styrker til opgaven, vil politiets vagtcentral agere ISL POLITI.</a:t>
            </a:r>
          </a:p>
          <a:p>
            <a:pPr>
              <a:buFont typeface="+mj-lt"/>
              <a:buAutoNum type="arabicPeriod"/>
            </a:pPr>
            <a:r>
              <a:rPr lang="da-DK" b="1" dirty="0"/>
              <a:t>Under SAR- og MAS-operationer i kystnært område;</a:t>
            </a:r>
            <a:r>
              <a:rPr lang="da-DK" dirty="0"/>
              <a:t> der gælder særlige regler ved disse operationer, hvor JRCC og MAS har den koordinerende ledelse i stedet for politiet. 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da-DK" dirty="0"/>
              <a:t>Når man skifter til tildelt SKS, skal ISL POLITI melde det tilbage til egen vagtcentral, hvorefter politiets vagtcentral melder ud til tilgående enheder på default.</a:t>
            </a:r>
          </a:p>
        </p:txBody>
      </p:sp>
    </p:spTree>
    <p:extLst>
      <p:ext uri="{BB962C8B-B14F-4D97-AF65-F5344CB8AC3E}">
        <p14:creationId xmlns:p14="http://schemas.microsoft.com/office/powerpoint/2010/main" val="139077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Ekspertberedskaber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300"/>
              </a:spcAft>
              <a:buNone/>
            </a:pPr>
            <a:r>
              <a:rPr lang="da-DK" dirty="0"/>
              <a:t>Når et ekspertberedskab rekvireres til en indsats, skal talegruppe ISL anvendes. Det er politiets vagtcentral, der videregiver oplysningen.</a:t>
            </a:r>
          </a:p>
          <a:p>
            <a:pPr marL="0" indent="0">
              <a:buNone/>
            </a:pPr>
            <a:r>
              <a:rPr lang="da-DK" b="1" dirty="0"/>
              <a:t>Ekspertberedskaberne tæller:</a:t>
            </a:r>
          </a:p>
          <a:p>
            <a:r>
              <a:rPr lang="da-DK" dirty="0"/>
              <a:t>Kemisk Beredskab</a:t>
            </a:r>
          </a:p>
          <a:p>
            <a:r>
              <a:rPr lang="da-DK" dirty="0"/>
              <a:t>Center for Biosikring og Bioberedskab</a:t>
            </a:r>
          </a:p>
          <a:p>
            <a:r>
              <a:rPr lang="da-DK" dirty="0"/>
              <a:t>Statens Institut for Strålebeskyttelse</a:t>
            </a:r>
          </a:p>
          <a:p>
            <a:r>
              <a:rPr lang="da-DK" dirty="0"/>
              <a:t>Nukleart Beredskab</a:t>
            </a:r>
          </a:p>
          <a:p>
            <a:r>
              <a:rPr lang="da-DK" dirty="0"/>
              <a:t>Forsvaret Ammunitionsrydningstjeneste (EOD)</a:t>
            </a:r>
          </a:p>
          <a:p>
            <a:pPr marL="0" indent="0">
              <a:spcBef>
                <a:spcPts val="2700"/>
              </a:spcBef>
              <a:buNone/>
            </a:pPr>
            <a:r>
              <a:rPr lang="da-DK" b="1" dirty="0"/>
              <a:t>Derudover gælder retningslinjerne for:</a:t>
            </a:r>
          </a:p>
          <a:p>
            <a:r>
              <a:rPr lang="da-DK" dirty="0"/>
              <a:t>Styrelsen for Patientsikkerhed</a:t>
            </a:r>
          </a:p>
          <a:p>
            <a:r>
              <a:rPr lang="da-DK" dirty="0"/>
              <a:t>Hjemmeværnet</a:t>
            </a:r>
          </a:p>
          <a:p>
            <a:r>
              <a:rPr lang="da-DK" dirty="0"/>
              <a:t>Fødevarestyrelsen</a:t>
            </a:r>
          </a:p>
          <a:p>
            <a:r>
              <a:rPr lang="da-DK" dirty="0" err="1"/>
              <a:t>Banedanmark</a:t>
            </a:r>
            <a:endParaRPr lang="da-DK" dirty="0"/>
          </a:p>
          <a:p>
            <a:r>
              <a:rPr lang="da-DK" dirty="0"/>
              <a:t>Havarikommissionen</a:t>
            </a:r>
          </a:p>
        </p:txBody>
      </p:sp>
    </p:spTree>
    <p:extLst>
      <p:ext uri="{BB962C8B-B14F-4D97-AF65-F5344CB8AC3E}">
        <p14:creationId xmlns:p14="http://schemas.microsoft.com/office/powerpoint/2010/main" val="169370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Frigivelse af skadestedssæt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7"/>
            <a:ext cx="6635080" cy="1512168"/>
          </a:xfrm>
        </p:spPr>
        <p:txBody>
          <a:bodyPr/>
          <a:lstStyle/>
          <a:p>
            <a:pPr marL="0" indent="0">
              <a:spcAft>
                <a:spcPts val="2350"/>
              </a:spcAft>
              <a:buNone/>
            </a:pPr>
            <a:r>
              <a:rPr lang="da-DK" dirty="0"/>
              <a:t>Når en indsats er afsluttet, skal SKS frigives</a:t>
            </a:r>
            <a:r>
              <a:rPr lang="da-DK" dirty="0" smtClean="0"/>
              <a:t>.</a:t>
            </a:r>
            <a:endParaRPr lang="da-DK" dirty="0"/>
          </a:p>
          <a:p>
            <a:r>
              <a:rPr lang="da-DK" dirty="0"/>
              <a:t>Det er sidste leder, der frigiver SKS hos vagtcentralen i den pågældende politikreds ved opkald på SINE. </a:t>
            </a:r>
          </a:p>
        </p:txBody>
      </p:sp>
    </p:spTree>
    <p:extLst>
      <p:ext uri="{BB962C8B-B14F-4D97-AF65-F5344CB8AC3E}">
        <p14:creationId xmlns:p14="http://schemas.microsoft.com/office/powerpoint/2010/main" val="425466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Skitser over SINE-kommunikation</a:t>
            </a:r>
          </a:p>
        </p:txBody>
      </p:sp>
      <p:pic>
        <p:nvPicPr>
          <p:cNvPr id="4" name="Billede 4" descr="Logo: CFB – Center for Beredskabskommunikation.">
            <a:extLst>
              <a:ext uri="{FF2B5EF4-FFF2-40B4-BE49-F238E27FC236}">
                <a16:creationId xmlns:a16="http://schemas.microsoft.com/office/drawing/2014/main" id="{35584A2A-ABDC-C6B6-268B-F4D40D8AE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7429"/>
            <a:ext cx="1944216" cy="459283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7"/>
            <a:ext cx="6635080" cy="1296144"/>
          </a:xfrm>
        </p:spPr>
        <p:txBody>
          <a:bodyPr/>
          <a:lstStyle/>
          <a:p>
            <a:pPr marL="0" indent="0">
              <a:spcAft>
                <a:spcPts val="1500"/>
              </a:spcAft>
              <a:buNone/>
            </a:pPr>
            <a:r>
              <a:rPr lang="da-DK" dirty="0"/>
              <a:t>De aftalte skitser for SINE-kommunikationen i og på tværs af beredskaberne kan hentes på CFB’s hjemmeside: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da-DK" u="sng" dirty="0">
                <a:hlinkClick r:id="rId3" tooltip="www.sikkerhedsnet.dk"/>
              </a:rPr>
              <a:t>www.sikkerhedsnet.dk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93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</p:spPr>
        <p:txBody>
          <a:bodyPr/>
          <a:lstStyle/>
          <a:p>
            <a:r>
              <a:rPr lang="da-DK" dirty="0"/>
              <a:t>Indhold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6635080" cy="3240360"/>
          </a:xfrm>
        </p:spPr>
        <p:txBody>
          <a:bodyPr/>
          <a:lstStyle/>
          <a:p>
            <a:r>
              <a:rPr lang="da-DK" dirty="0"/>
              <a:t>Oversigt over default skadestedssæt</a:t>
            </a:r>
          </a:p>
          <a:p>
            <a:r>
              <a:rPr lang="da-DK" dirty="0"/>
              <a:t>Typer af skadestedssæt</a:t>
            </a:r>
          </a:p>
          <a:p>
            <a:pPr lvl="1"/>
            <a:r>
              <a:rPr lang="da-DK" dirty="0"/>
              <a:t>Talegrupper og brugere af almindelige skadestedssæt</a:t>
            </a:r>
          </a:p>
          <a:p>
            <a:pPr lvl="1"/>
            <a:r>
              <a:rPr lang="da-DK" dirty="0"/>
              <a:t>Oversigt over default skadestedssæt og almindelige skadestedssæt</a:t>
            </a:r>
          </a:p>
          <a:p>
            <a:pPr lvl="1"/>
            <a:r>
              <a:rPr lang="da-DK" dirty="0"/>
              <a:t>Oversigt over assistance skadestedssæt</a:t>
            </a:r>
          </a:p>
          <a:p>
            <a:pPr lvl="1"/>
            <a:r>
              <a:rPr lang="da-DK" dirty="0"/>
              <a:t>Oversigt over faste skadestedssæt</a:t>
            </a:r>
          </a:p>
          <a:p>
            <a:r>
              <a:rPr lang="da-DK" dirty="0"/>
              <a:t>Skift til tildelt skadestedssæt </a:t>
            </a:r>
          </a:p>
          <a:p>
            <a:r>
              <a:rPr lang="da-DK" dirty="0"/>
              <a:t>Ekspertberedskaber</a:t>
            </a:r>
          </a:p>
          <a:p>
            <a:r>
              <a:rPr lang="da-DK" dirty="0"/>
              <a:t>Frigivelse af skadestedssæt</a:t>
            </a:r>
          </a:p>
          <a:p>
            <a:r>
              <a:rPr lang="da-DK" dirty="0"/>
              <a:t>Skitser over SINE-kommunikation</a:t>
            </a:r>
          </a:p>
        </p:txBody>
      </p:sp>
    </p:spTree>
    <p:extLst>
      <p:ext uri="{BB962C8B-B14F-4D97-AF65-F5344CB8AC3E}">
        <p14:creationId xmlns:p14="http://schemas.microsoft.com/office/powerpoint/2010/main" val="262129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Oversigt over default SKS i politikredsene</a:t>
            </a:r>
          </a:p>
        </p:txBody>
      </p:sp>
      <p:pic>
        <p:nvPicPr>
          <p:cNvPr id="5" name="Billede 4" descr="Danmarkskort som viser Oversigt over default skadestedssæt i politikredsene.&#10;Nordjyllands Politi: Default SKS 10&#10;Østjyllands Politi: Default SKS 20&#10;Midt- og Vestjyllands Politi: Default SKS 30&#10;Sydøstjyllands Politi: Default SKS 40&#10;Syd- og Sønderjyllands Politi: Default SKS 50&#10;Fyns Politi: Default SKS 60&#10;Sydsjællands og Lolland Falsters Politi: Default SKS 70&#10;Midt- og Vestsjællands Politi: Default SKS 80&#10;Nordsjællands Politi: Default SKS 90&#10;Københavns Vestegns Politi: Default SKS 100&#10;Københavns Politi: Default SKS 110&#10;Bornholms Politi: Default SKS 1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5832647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68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Typer af skadestedssæt</a:t>
            </a:r>
          </a:p>
        </p:txBody>
      </p:sp>
      <p:pic>
        <p:nvPicPr>
          <p:cNvPr id="11" name="Billede 10" descr="Scannet tabel som viser Typer af skadestedssæt. Kontakt Rigspolitiet for en gennemgang af tabellen."/>
          <p:cNvPicPr>
            <a:picLocks noChangeAspect="1"/>
          </p:cNvPicPr>
          <p:nvPr/>
        </p:nvPicPr>
        <p:blipFill rotWithShape="1">
          <a:blip r:embed="rId2"/>
          <a:srcRect l="8263" t="26900" r="44487" b="20601"/>
          <a:stretch/>
        </p:blipFill>
        <p:spPr>
          <a:xfrm>
            <a:off x="457200" y="1340768"/>
            <a:ext cx="7776864" cy="486054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05FD16-228B-A6FE-9AF4-B0FE3252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00" y="6246000"/>
            <a:ext cx="6912768" cy="532800"/>
          </a:xfrm>
        </p:spPr>
        <p:txBody>
          <a:bodyPr/>
          <a:lstStyle/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* Alle SKS har fem talegrupper, men nogle beredskaber har ikke alle talegrupper programmeret i deres SINE-radioer.</a:t>
            </a:r>
          </a:p>
        </p:txBody>
      </p:sp>
    </p:spTree>
    <p:extLst>
      <p:ext uri="{BB962C8B-B14F-4D97-AF65-F5344CB8AC3E}">
        <p14:creationId xmlns:p14="http://schemas.microsoft.com/office/powerpoint/2010/main" val="402334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Talegrupper og brugere af almindelige </a:t>
            </a:r>
            <a:br>
              <a:rPr lang="da-DK" dirty="0"/>
            </a:br>
            <a:r>
              <a:rPr lang="da-DK" dirty="0"/>
              <a:t>skadestedssæt</a:t>
            </a:r>
          </a:p>
        </p:txBody>
      </p:sp>
      <p:pic>
        <p:nvPicPr>
          <p:cNvPr id="6" name="Billede 5" descr="Scannet tabel som viser Talegrupper og brugere af almindelige &#10;skadestedssæt. Kontakt Rigspolitiet for en gennemgang af tabellen.&#10;"/>
          <p:cNvPicPr>
            <a:picLocks noChangeAspect="1"/>
          </p:cNvPicPr>
          <p:nvPr/>
        </p:nvPicPr>
        <p:blipFill rotWithShape="1">
          <a:blip r:embed="rId2"/>
          <a:srcRect l="11228" t="32417" r="38246" b="15809"/>
          <a:stretch/>
        </p:blipFill>
        <p:spPr>
          <a:xfrm>
            <a:off x="469889" y="1556792"/>
            <a:ext cx="7630503" cy="43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3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Oversigt over default skadestedssæt og </a:t>
            </a:r>
            <a:br>
              <a:rPr lang="da-DK" dirty="0"/>
            </a:br>
            <a:r>
              <a:rPr lang="da-DK" dirty="0"/>
              <a:t>almindelige skadestedssæt</a:t>
            </a:r>
          </a:p>
        </p:txBody>
      </p:sp>
      <p:pic>
        <p:nvPicPr>
          <p:cNvPr id="4" name="Billede 3" descr="Scannet tabel som viser Oversigt over default skadestedssæt og &#10;almindelige skadestedssæt.&#10;Kontakt Rigspolitiet for en gennemgang af tabellen."/>
          <p:cNvPicPr>
            <a:picLocks noChangeAspect="1"/>
          </p:cNvPicPr>
          <p:nvPr/>
        </p:nvPicPr>
        <p:blipFill rotWithShape="1">
          <a:blip r:embed="rId2"/>
          <a:srcRect l="25194" t="19900" r="30706" b="8001"/>
          <a:stretch/>
        </p:blipFill>
        <p:spPr>
          <a:xfrm>
            <a:off x="457200" y="1308110"/>
            <a:ext cx="5698976" cy="5241022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F8B08B-D1D3-A064-2C84-A1B6DDB95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7944" y="1377312"/>
            <a:ext cx="2260800" cy="5241022"/>
          </a:xfrm>
        </p:spPr>
        <p:txBody>
          <a:bodyPr/>
          <a:lstStyle/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Til venstre fremgår det, hvilke SKS der anvendes i specifikke områder.</a:t>
            </a:r>
            <a:endParaRPr lang="da-DK" dirty="0"/>
          </a:p>
          <a:p>
            <a:pPr>
              <a:spcBef>
                <a:spcPts val="2000"/>
              </a:spcBef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En politikreds’ default-talegruppe, som alle indsatser med tildelt SKS starter på, er politikredsens nummer + 0. Fx vil default for Fyns Politi (P6) være 60.</a:t>
            </a:r>
            <a:endParaRPr lang="da-DK" dirty="0"/>
          </a:p>
          <a:p>
            <a:pPr>
              <a:spcBef>
                <a:spcPts val="2000"/>
              </a:spcBef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Alle politiets vagtcentraler har adgang til at reservere SKS fra politiets fællespulje, såfremt den enkelte politikreds ikke selv har flere ledige.</a:t>
            </a:r>
          </a:p>
        </p:txBody>
      </p:sp>
    </p:spTree>
    <p:extLst>
      <p:ext uri="{BB962C8B-B14F-4D97-AF65-F5344CB8AC3E}">
        <p14:creationId xmlns:p14="http://schemas.microsoft.com/office/powerpoint/2010/main" val="267560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Oversigt over assistance skadestedssæt</a:t>
            </a:r>
          </a:p>
        </p:txBody>
      </p:sp>
      <p:pic>
        <p:nvPicPr>
          <p:cNvPr id="10" name="Billede 9" descr="Scannet tabel som viser Oversigt over assistance skadestedssæt.&#10;Kontakt Rigspolitiet for en gennemgang af tabellen."/>
          <p:cNvPicPr>
            <a:picLocks noChangeAspect="1"/>
          </p:cNvPicPr>
          <p:nvPr/>
        </p:nvPicPr>
        <p:blipFill rotWithShape="1">
          <a:blip r:embed="rId2"/>
          <a:srcRect l="19683" t="34600" r="43306" b="15000"/>
          <a:stretch/>
        </p:blipFill>
        <p:spPr>
          <a:xfrm>
            <a:off x="457200" y="1196752"/>
            <a:ext cx="6110679" cy="468052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157970-8F4F-534A-995C-BC5F04448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249" y="2171997"/>
            <a:ext cx="1908000" cy="3293209"/>
          </a:xfrm>
        </p:spPr>
        <p:txBody>
          <a:bodyPr/>
          <a:lstStyle/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ASS-SKS indeholder kun én talegruppe og anvendes fx i forbindelse med eskorte af ambulance. </a:t>
            </a:r>
            <a:endParaRPr lang="da-DK" dirty="0"/>
          </a:p>
          <a:p>
            <a:pPr>
              <a:spcBef>
                <a:spcPts val="2000"/>
              </a:spcBef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 administreres af politiets vagtcentral, men rekvireres gennem egen indsatsleder eller politiets vagtcentral.</a:t>
            </a:r>
          </a:p>
        </p:txBody>
      </p:sp>
    </p:spTree>
    <p:extLst>
      <p:ext uri="{BB962C8B-B14F-4D97-AF65-F5344CB8AC3E}">
        <p14:creationId xmlns:p14="http://schemas.microsoft.com/office/powerpoint/2010/main" val="320302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Oversigt over faste skadestedssæt</a:t>
            </a:r>
          </a:p>
        </p:txBody>
      </p:sp>
      <p:pic>
        <p:nvPicPr>
          <p:cNvPr id="8" name="Billede 7" descr="Scannet tabel som viser Oversigt over faste skadestedssæt.&#10;Kontakt Rigspolitiet for en gennemgang af tabellen."/>
          <p:cNvPicPr>
            <a:picLocks noChangeAspect="1"/>
          </p:cNvPicPr>
          <p:nvPr/>
        </p:nvPicPr>
        <p:blipFill rotWithShape="1">
          <a:blip r:embed="rId2"/>
          <a:srcRect l="19288" t="29000" r="42125" b="12200"/>
          <a:stretch/>
        </p:blipFill>
        <p:spPr>
          <a:xfrm>
            <a:off x="251520" y="928156"/>
            <a:ext cx="6635080" cy="5687211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50279E-B4BA-4694-63DA-52E96D196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800" y="3682800"/>
            <a:ext cx="1584176" cy="2422773"/>
          </a:xfrm>
        </p:spPr>
        <p:txBody>
          <a:bodyPr/>
          <a:lstStyle/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Hvis en hændelse finder sted på et område, som er tildelt et fast SKS, skal beredskaberne øjeblikkeligt stille radioerne ind på dette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8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Default skadestedssæt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7"/>
            <a:ext cx="6635080" cy="3456384"/>
          </a:xfrm>
        </p:spPr>
        <p:txBody>
          <a:bodyPr/>
          <a:lstStyle/>
          <a:p>
            <a:pPr>
              <a:spcAft>
                <a:spcPts val="1900"/>
              </a:spcAft>
            </a:pPr>
            <a:r>
              <a:rPr lang="da-DK" dirty="0"/>
              <a:t>Når en hændelse bliver slået fra alarmcentralen, kører indsatsledelsen frem på default. Dette er altid proceduren med undtagelse af brug af fast SKS.</a:t>
            </a:r>
          </a:p>
          <a:p>
            <a:pPr>
              <a:spcAft>
                <a:spcPts val="1900"/>
              </a:spcAft>
            </a:pPr>
            <a:r>
              <a:rPr lang="da-DK" dirty="0"/>
              <a:t>Under fremkørsel kan ISL POLITI, ISL BRAND og ISL SUND tale sammen om aktuelle forhold på default SKS.</a:t>
            </a:r>
          </a:p>
          <a:p>
            <a:pPr>
              <a:spcAft>
                <a:spcPts val="1900"/>
              </a:spcAft>
            </a:pPr>
            <a:r>
              <a:rPr lang="da-DK" dirty="0"/>
              <a:t>Enheder fra det præhospitale beredskab kører frem på tildelt SKS, talegruppe SUND.</a:t>
            </a:r>
          </a:p>
          <a:p>
            <a:r>
              <a:rPr lang="da-DK" dirty="0"/>
              <a:t>Hvis situationen tilsiger det, kan ISL og Holdleder fra redningsberedskabet beslutte at skifte til tildelt SKS, talegruppe HOLDELEDER.</a:t>
            </a:r>
          </a:p>
        </p:txBody>
      </p:sp>
    </p:spTree>
    <p:extLst>
      <p:ext uri="{BB962C8B-B14F-4D97-AF65-F5344CB8AC3E}">
        <p14:creationId xmlns:p14="http://schemas.microsoft.com/office/powerpoint/2010/main" val="1009653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SSISTID" val="b68e1192-9502-444b-9332-465a18c2a4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FB_Pres_DK_template_ny">
  <a:themeElements>
    <a:clrScheme name="CFB">
      <a:dk1>
        <a:sysClr val="windowText" lastClr="000000"/>
      </a:dk1>
      <a:lt1>
        <a:sysClr val="window" lastClr="FFFFFF"/>
      </a:lt1>
      <a:dk2>
        <a:srgbClr val="001E3C"/>
      </a:dk2>
      <a:lt2>
        <a:srgbClr val="B1E3FF"/>
      </a:lt2>
      <a:accent1>
        <a:srgbClr val="D4E600"/>
      </a:accent1>
      <a:accent2>
        <a:srgbClr val="959595"/>
      </a:accent2>
      <a:accent3>
        <a:srgbClr val="3C3C3C"/>
      </a:accent3>
      <a:accent4>
        <a:srgbClr val="CECECE"/>
      </a:accent4>
      <a:accent5>
        <a:srgbClr val="4BACC6"/>
      </a:accent5>
      <a:accent6>
        <a:srgbClr val="E2F4FF"/>
      </a:accent6>
      <a:hlink>
        <a:srgbClr val="1B99CD"/>
      </a:hlink>
      <a:folHlink>
        <a:srgbClr val="959595"/>
      </a:folHlink>
    </a:clrScheme>
    <a:fontScheme name="CFB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3BA65158-69F2-4228-9BE4-6DAB0EBE09E9}" vid="{3C0714A5-E985-46C5-840E-587164747A44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CFB-præsentation DK</Template>
  <TotalTime>429</TotalTime>
  <Words>537</Words>
  <Application>Microsoft Office PowerPoint</Application>
  <PresentationFormat>On-screen Show (4:3)</PresentationFormat>
  <Paragraphs>61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CFB_Pres_DK_template_ny</vt:lpstr>
      <vt:lpstr>think-cell Slide</vt:lpstr>
      <vt:lpstr>Talegrupper og skadestedssæt (SKS)</vt:lpstr>
      <vt:lpstr>Indhold</vt:lpstr>
      <vt:lpstr>Oversigt over default SKS i politikredsene</vt:lpstr>
      <vt:lpstr>Typer af skadestedssæt</vt:lpstr>
      <vt:lpstr>Talegrupper og brugere af almindelige  skadestedssæt</vt:lpstr>
      <vt:lpstr>Oversigt over default skadestedssæt og  almindelige skadestedssæt</vt:lpstr>
      <vt:lpstr>Oversigt over assistance skadestedssæt</vt:lpstr>
      <vt:lpstr>Oversigt over faste skadestedssæt</vt:lpstr>
      <vt:lpstr>Default skadestedssæt</vt:lpstr>
      <vt:lpstr>Skift til tildelt skadestedssæt</vt:lpstr>
      <vt:lpstr>Ekspertberedskaber</vt:lpstr>
      <vt:lpstr>Frigivelse af skadestedssæt</vt:lpstr>
      <vt:lpstr>Skitser over SINE-kommunikation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Talegrupper og skadestedssæt (SKS)</dc:title>
  <cp:revision>26</cp:revision>
  <cp:lastPrinted>2020-06-15T10:05:35Z</cp:lastPrinted>
  <dcterms:created xsi:type="dcterms:W3CDTF">2020-05-18T09:03:13Z</dcterms:created>
  <dcterms:modified xsi:type="dcterms:W3CDTF">2024-06-26T13:52:35Z</dcterms:modified>
</cp:coreProperties>
</file>